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54" r:id="rId4"/>
  </p:sldMasterIdLst>
  <p:notesMasterIdLst>
    <p:notesMasterId r:id="rId40"/>
  </p:notesMasterIdLst>
  <p:handoutMasterIdLst>
    <p:handoutMasterId r:id="rId41"/>
  </p:handoutMasterIdLst>
  <p:sldIdLst>
    <p:sldId id="383" r:id="rId5"/>
    <p:sldId id="384" r:id="rId6"/>
    <p:sldId id="382" r:id="rId7"/>
    <p:sldId id="329" r:id="rId8"/>
    <p:sldId id="406" r:id="rId9"/>
    <p:sldId id="405" r:id="rId10"/>
    <p:sldId id="408" r:id="rId11"/>
    <p:sldId id="409" r:id="rId12"/>
    <p:sldId id="410" r:id="rId13"/>
    <p:sldId id="362" r:id="rId14"/>
    <p:sldId id="283" r:id="rId15"/>
    <p:sldId id="381" r:id="rId16"/>
    <p:sldId id="331" r:id="rId17"/>
    <p:sldId id="352" r:id="rId18"/>
    <p:sldId id="354" r:id="rId19"/>
    <p:sldId id="356" r:id="rId20"/>
    <p:sldId id="363" r:id="rId21"/>
    <p:sldId id="380" r:id="rId22"/>
    <p:sldId id="387" r:id="rId23"/>
    <p:sldId id="386" r:id="rId24"/>
    <p:sldId id="389" r:id="rId25"/>
    <p:sldId id="388" r:id="rId26"/>
    <p:sldId id="398" r:id="rId27"/>
    <p:sldId id="397" r:id="rId28"/>
    <p:sldId id="399" r:id="rId29"/>
    <p:sldId id="400" r:id="rId30"/>
    <p:sldId id="401" r:id="rId31"/>
    <p:sldId id="393" r:id="rId32"/>
    <p:sldId id="391" r:id="rId33"/>
    <p:sldId id="392" r:id="rId34"/>
    <p:sldId id="390" r:id="rId35"/>
    <p:sldId id="395" r:id="rId36"/>
    <p:sldId id="394" r:id="rId37"/>
    <p:sldId id="411" r:id="rId38"/>
    <p:sldId id="378" r:id="rId39"/>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84"/>
            <p14:sldId id="382"/>
          </p14:sldIdLst>
        </p14:section>
        <p14:section name="SLIDE STARTERS" id="{ACC24B29-0CC7-491A-A98A-CF7CBDBE501E}">
          <p14:sldIdLst>
            <p14:sldId id="329"/>
            <p14:sldId id="406"/>
            <p14:sldId id="405"/>
            <p14:sldId id="408"/>
            <p14:sldId id="409"/>
            <p14:sldId id="410"/>
            <p14:sldId id="362"/>
            <p14:sldId id="283"/>
            <p14:sldId id="381"/>
            <p14:sldId id="331"/>
            <p14:sldId id="352"/>
            <p14:sldId id="354"/>
            <p14:sldId id="356"/>
            <p14:sldId id="363"/>
            <p14:sldId id="380"/>
            <p14:sldId id="387"/>
            <p14:sldId id="386"/>
            <p14:sldId id="389"/>
            <p14:sldId id="388"/>
            <p14:sldId id="398"/>
            <p14:sldId id="397"/>
            <p14:sldId id="399"/>
            <p14:sldId id="400"/>
            <p14:sldId id="401"/>
            <p14:sldId id="393"/>
            <p14:sldId id="391"/>
            <p14:sldId id="392"/>
            <p14:sldId id="390"/>
            <p14:sldId id="395"/>
            <p14:sldId id="394"/>
            <p14:sldId id="411"/>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DC5924"/>
    <a:srgbClr val="B7472A"/>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3" autoAdjust="0"/>
    <p:restoredTop sz="84972" autoAdjust="0"/>
  </p:normalViewPr>
  <p:slideViewPr>
    <p:cSldViewPr snapToGrid="0">
      <p:cViewPr varScale="1">
        <p:scale>
          <a:sx n="60" d="100"/>
          <a:sy n="60" d="100"/>
        </p:scale>
        <p:origin x="960" y="240"/>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B19F7-AA12-4DEF-A6BA-8BC68C5FC9E4}" type="doc">
      <dgm:prSet loTypeId="urn:microsoft.com/office/officeart/2005/8/layout/target3" loCatId="relationship" qsTypeId="urn:microsoft.com/office/officeart/2005/8/quickstyle/simple5" qsCatId="simple" csTypeId="urn:microsoft.com/office/officeart/2005/8/colors/accent1_2" csCatId="accent1" phldr="1"/>
      <dgm:spPr>
        <a:scene3d>
          <a:camera prst="isometricOffAxis2Left"/>
          <a:lightRig rig="threePt" dir="t"/>
        </a:scene3d>
      </dgm:spPr>
      <dgm:t>
        <a:bodyPr/>
        <a:lstStyle/>
        <a:p>
          <a:endParaRPr lang="en-US"/>
        </a:p>
      </dgm:t>
    </dgm:pt>
    <dgm:pt modelId="{A4AFCE96-8754-4961-9499-755B49B10449}">
      <dgm:prSet/>
      <dgm:spPr/>
      <dgm:t>
        <a:bodyPr/>
        <a:lstStyle/>
        <a:p>
          <a:pPr rtl="0"/>
          <a:r>
            <a:rPr lang="vi-VN" b="1">
              <a:latin typeface="Times New Roman" panose="02020603050405020304" pitchFamily="18" charset="0"/>
              <a:cs typeface="Times New Roman" panose="02020603050405020304" pitchFamily="18" charset="0"/>
            </a:rPr>
            <a:t>Nhóm 1</a:t>
          </a:r>
          <a:endParaRPr lang="en-US" dirty="0">
            <a:latin typeface="Times New Roman" panose="02020603050405020304" pitchFamily="18" charset="0"/>
            <a:cs typeface="Times New Roman" panose="02020603050405020304" pitchFamily="18" charset="0"/>
          </a:endParaRPr>
        </a:p>
      </dgm:t>
    </dgm:pt>
    <dgm:pt modelId="{C8420220-4AE7-4AB6-84C5-3F4C06FE55C3}" type="parTrans" cxnId="{3BDAF9FA-4396-43DE-95A0-FB51462E780B}">
      <dgm:prSet/>
      <dgm:spPr/>
      <dgm:t>
        <a:bodyPr/>
        <a:lstStyle/>
        <a:p>
          <a:endParaRPr lang="en-US"/>
        </a:p>
      </dgm:t>
    </dgm:pt>
    <dgm:pt modelId="{8C4C4F64-2ABE-4C81-B2C6-301AB98A4981}" type="sibTrans" cxnId="{3BDAF9FA-4396-43DE-95A0-FB51462E780B}">
      <dgm:prSet/>
      <dgm:spPr/>
      <dgm:t>
        <a:bodyPr/>
        <a:lstStyle/>
        <a:p>
          <a:endParaRPr lang="en-US"/>
        </a:p>
      </dgm:t>
    </dgm:pt>
    <dgm:pt modelId="{76503E80-B9FD-464A-9B11-28CC1D69B73C}">
      <dgm:prSet/>
      <dgm:spPr/>
      <dgm:t>
        <a:bodyPr/>
        <a:lstStyle/>
        <a:p>
          <a:pPr rtl="0"/>
          <a:r>
            <a:rPr lang="vi-VN" b="0" dirty="0">
              <a:latin typeface="Times New Roman" panose="02020603050405020304" pitchFamily="18" charset="0"/>
              <a:cs typeface="Times New Roman" panose="02020603050405020304" pitchFamily="18" charset="0"/>
            </a:rPr>
            <a:t>Kha Lê Trọng Tín</a:t>
          </a:r>
          <a:endParaRPr lang="en-US" b="0" dirty="0">
            <a:latin typeface="Times New Roman" panose="02020603050405020304" pitchFamily="18" charset="0"/>
            <a:cs typeface="Times New Roman" panose="02020603050405020304" pitchFamily="18" charset="0"/>
          </a:endParaRPr>
        </a:p>
      </dgm:t>
    </dgm:pt>
    <dgm:pt modelId="{BDB78BF4-9883-430E-80FB-3EE5604B6E14}" type="parTrans" cxnId="{50073ACC-9554-474E-AFC7-65A0DAE001BD}">
      <dgm:prSet/>
      <dgm:spPr/>
      <dgm:t>
        <a:bodyPr/>
        <a:lstStyle/>
        <a:p>
          <a:endParaRPr lang="en-US"/>
        </a:p>
      </dgm:t>
    </dgm:pt>
    <dgm:pt modelId="{8BD88B2B-61A9-4C3F-B328-645ED67FB813}" type="sibTrans" cxnId="{50073ACC-9554-474E-AFC7-65A0DAE001BD}">
      <dgm:prSet/>
      <dgm:spPr/>
      <dgm:t>
        <a:bodyPr/>
        <a:lstStyle/>
        <a:p>
          <a:endParaRPr lang="en-US"/>
        </a:p>
      </dgm:t>
    </dgm:pt>
    <dgm:pt modelId="{9F081298-EBFA-4EA0-B4D1-C245E7B1597E}">
      <dgm:prSet/>
      <dgm:spPr/>
      <dgm:t>
        <a:bodyPr/>
        <a:lstStyle/>
        <a:p>
          <a:pPr rtl="0"/>
          <a:r>
            <a:rPr lang="en-US" dirty="0" err="1">
              <a:latin typeface="Times New Roman" panose="02020603050405020304" pitchFamily="18" charset="0"/>
              <a:cs typeface="Times New Roman" panose="02020603050405020304" pitchFamily="18" charset="0"/>
            </a:rPr>
            <a:t>Nhữ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endParaRPr lang="en-US" dirty="0">
            <a:latin typeface="Times New Roman" panose="02020603050405020304" pitchFamily="18" charset="0"/>
            <a:cs typeface="Times New Roman" panose="02020603050405020304" pitchFamily="18" charset="0"/>
          </a:endParaRPr>
        </a:p>
      </dgm:t>
    </dgm:pt>
    <dgm:pt modelId="{53AAB678-AC1B-453E-BA29-3CA6A8C6B7C1}" type="parTrans" cxnId="{6DCC0F83-935D-4EAA-8EC5-6214A68B601E}">
      <dgm:prSet/>
      <dgm:spPr/>
      <dgm:t>
        <a:bodyPr/>
        <a:lstStyle/>
        <a:p>
          <a:endParaRPr lang="en-US"/>
        </a:p>
      </dgm:t>
    </dgm:pt>
    <dgm:pt modelId="{BD038B1F-E09F-4E33-890B-5F1457AFD0E2}" type="sibTrans" cxnId="{6DCC0F83-935D-4EAA-8EC5-6214A68B601E}">
      <dgm:prSet/>
      <dgm:spPr/>
      <dgm:t>
        <a:bodyPr/>
        <a:lstStyle/>
        <a:p>
          <a:endParaRPr lang="en-US"/>
        </a:p>
      </dgm:t>
    </dgm:pt>
    <dgm:pt modelId="{2013F3B9-6C5C-4167-B592-DCECD5ADCA9A}">
      <dgm:prSet/>
      <dgm:spPr/>
      <dgm:t>
        <a:bodyPr/>
        <a:lstStyle/>
        <a:p>
          <a:pPr rtl="0"/>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V</a:t>
          </a:r>
          <a:r>
            <a:rPr lang="vi-VN" dirty="0">
              <a:latin typeface="Times New Roman" panose="02020603050405020304" pitchFamily="18" charset="0"/>
              <a:cs typeface="Times New Roman" panose="02020603050405020304" pitchFamily="18" charset="0"/>
            </a:rPr>
            <a:t>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endParaRPr lang="en-US" dirty="0">
            <a:latin typeface="Times New Roman" panose="02020603050405020304" pitchFamily="18" charset="0"/>
            <a:cs typeface="Times New Roman" panose="02020603050405020304" pitchFamily="18" charset="0"/>
          </a:endParaRPr>
        </a:p>
      </dgm:t>
    </dgm:pt>
    <dgm:pt modelId="{0BDA1A0A-3F20-4D6D-A3F2-49FB21AA2DDE}" type="parTrans" cxnId="{3A1A1C5F-ADBF-4630-A248-300BCB508DFD}">
      <dgm:prSet/>
      <dgm:spPr/>
      <dgm:t>
        <a:bodyPr/>
        <a:lstStyle/>
        <a:p>
          <a:endParaRPr lang="en-US"/>
        </a:p>
      </dgm:t>
    </dgm:pt>
    <dgm:pt modelId="{DDCD2B81-A2B0-4507-9C5B-A46F14D8FAD0}" type="sibTrans" cxnId="{3A1A1C5F-ADBF-4630-A248-300BCB508DFD}">
      <dgm:prSet/>
      <dgm:spPr/>
      <dgm:t>
        <a:bodyPr/>
        <a:lstStyle/>
        <a:p>
          <a:endParaRPr lang="en-US"/>
        </a:p>
      </dgm:t>
    </dgm:pt>
    <dgm:pt modelId="{D725032F-E433-428A-906B-B1025BE93FAA}" type="pres">
      <dgm:prSet presAssocID="{4CFB19F7-AA12-4DEF-A6BA-8BC68C5FC9E4}" presName="Name0" presStyleCnt="0">
        <dgm:presLayoutVars>
          <dgm:chMax val="7"/>
          <dgm:dir/>
          <dgm:animLvl val="lvl"/>
          <dgm:resizeHandles val="exact"/>
        </dgm:presLayoutVars>
      </dgm:prSet>
      <dgm:spPr/>
    </dgm:pt>
    <dgm:pt modelId="{999E6B3C-315C-4395-9123-A3EEBEDE3A4C}" type="pres">
      <dgm:prSet presAssocID="{A4AFCE96-8754-4961-9499-755B49B10449}" presName="circle1" presStyleLbl="node1" presStyleIdx="0" presStyleCnt="4"/>
      <dgm:spPr/>
    </dgm:pt>
    <dgm:pt modelId="{75C504E5-A39E-479B-9246-04DF989A9EEF}" type="pres">
      <dgm:prSet presAssocID="{A4AFCE96-8754-4961-9499-755B49B10449}" presName="space" presStyleCnt="0"/>
      <dgm:spPr/>
    </dgm:pt>
    <dgm:pt modelId="{D8627738-F492-4BC2-BEFD-B3F8484657F9}" type="pres">
      <dgm:prSet presAssocID="{A4AFCE96-8754-4961-9499-755B49B10449}" presName="rect1" presStyleLbl="alignAcc1" presStyleIdx="0" presStyleCnt="4"/>
      <dgm:spPr/>
    </dgm:pt>
    <dgm:pt modelId="{C22E3F74-2AAA-424A-933F-A55AA682893E}" type="pres">
      <dgm:prSet presAssocID="{76503E80-B9FD-464A-9B11-28CC1D69B73C}" presName="vertSpace2" presStyleLbl="node1" presStyleIdx="0" presStyleCnt="4"/>
      <dgm:spPr/>
    </dgm:pt>
    <dgm:pt modelId="{4B81C3B5-624D-469F-9310-4DDFEE4B3ED7}" type="pres">
      <dgm:prSet presAssocID="{76503E80-B9FD-464A-9B11-28CC1D69B73C}" presName="circle2" presStyleLbl="node1" presStyleIdx="1" presStyleCnt="4"/>
      <dgm:spPr/>
    </dgm:pt>
    <dgm:pt modelId="{3336D9CF-6C3F-4E00-9611-6C1F0BFC3B95}" type="pres">
      <dgm:prSet presAssocID="{76503E80-B9FD-464A-9B11-28CC1D69B73C}" presName="rect2" presStyleLbl="alignAcc1" presStyleIdx="1" presStyleCnt="4"/>
      <dgm:spPr/>
    </dgm:pt>
    <dgm:pt modelId="{87448F19-754D-4820-A221-841F87F0A4F8}" type="pres">
      <dgm:prSet presAssocID="{9F081298-EBFA-4EA0-B4D1-C245E7B1597E}" presName="vertSpace3" presStyleLbl="node1" presStyleIdx="1" presStyleCnt="4"/>
      <dgm:spPr/>
    </dgm:pt>
    <dgm:pt modelId="{77877E04-89B0-4A94-A6A8-1CF80BE2B46B}" type="pres">
      <dgm:prSet presAssocID="{9F081298-EBFA-4EA0-B4D1-C245E7B1597E}" presName="circle3" presStyleLbl="node1" presStyleIdx="2" presStyleCnt="4"/>
      <dgm:spPr/>
    </dgm:pt>
    <dgm:pt modelId="{BD6F2547-B50B-4112-BCC7-E6CD9B52678B}" type="pres">
      <dgm:prSet presAssocID="{9F081298-EBFA-4EA0-B4D1-C245E7B1597E}" presName="rect3" presStyleLbl="alignAcc1" presStyleIdx="2" presStyleCnt="4"/>
      <dgm:spPr/>
    </dgm:pt>
    <dgm:pt modelId="{CCDDD034-D4DC-4A4A-9739-4EEB0B7E74DF}" type="pres">
      <dgm:prSet presAssocID="{2013F3B9-6C5C-4167-B592-DCECD5ADCA9A}" presName="vertSpace4" presStyleLbl="node1" presStyleIdx="2" presStyleCnt="4"/>
      <dgm:spPr/>
    </dgm:pt>
    <dgm:pt modelId="{BCF84F85-B0EB-4572-9E6E-51D1DE37201E}" type="pres">
      <dgm:prSet presAssocID="{2013F3B9-6C5C-4167-B592-DCECD5ADCA9A}" presName="circle4" presStyleLbl="node1" presStyleIdx="3" presStyleCnt="4"/>
      <dgm:spPr/>
    </dgm:pt>
    <dgm:pt modelId="{8D5972A4-CD23-4541-AE06-56D07A5140CB}" type="pres">
      <dgm:prSet presAssocID="{2013F3B9-6C5C-4167-B592-DCECD5ADCA9A}" presName="rect4" presStyleLbl="alignAcc1" presStyleIdx="3" presStyleCnt="4"/>
      <dgm:spPr/>
    </dgm:pt>
    <dgm:pt modelId="{E3C47E4D-1D3A-4A0B-95FF-85F1D15B6EEB}" type="pres">
      <dgm:prSet presAssocID="{A4AFCE96-8754-4961-9499-755B49B10449}" presName="rect1ParTxNoCh" presStyleLbl="alignAcc1" presStyleIdx="3" presStyleCnt="4">
        <dgm:presLayoutVars>
          <dgm:chMax val="1"/>
          <dgm:bulletEnabled val="1"/>
        </dgm:presLayoutVars>
      </dgm:prSet>
      <dgm:spPr/>
    </dgm:pt>
    <dgm:pt modelId="{D33DACF7-F85B-4A6E-BAB3-4CC8DACFABC0}" type="pres">
      <dgm:prSet presAssocID="{76503E80-B9FD-464A-9B11-28CC1D69B73C}" presName="rect2ParTxNoCh" presStyleLbl="alignAcc1" presStyleIdx="3" presStyleCnt="4">
        <dgm:presLayoutVars>
          <dgm:chMax val="1"/>
          <dgm:bulletEnabled val="1"/>
        </dgm:presLayoutVars>
      </dgm:prSet>
      <dgm:spPr/>
    </dgm:pt>
    <dgm:pt modelId="{4B1AA9E7-1B46-4D85-91D6-13CA83865B7D}" type="pres">
      <dgm:prSet presAssocID="{9F081298-EBFA-4EA0-B4D1-C245E7B1597E}" presName="rect3ParTxNoCh" presStyleLbl="alignAcc1" presStyleIdx="3" presStyleCnt="4">
        <dgm:presLayoutVars>
          <dgm:chMax val="1"/>
          <dgm:bulletEnabled val="1"/>
        </dgm:presLayoutVars>
      </dgm:prSet>
      <dgm:spPr/>
    </dgm:pt>
    <dgm:pt modelId="{B78557A8-FA30-4C0D-AE1F-D28FC5B4F057}" type="pres">
      <dgm:prSet presAssocID="{2013F3B9-6C5C-4167-B592-DCECD5ADCA9A}" presName="rect4ParTxNoCh" presStyleLbl="alignAcc1" presStyleIdx="3" presStyleCnt="4">
        <dgm:presLayoutVars>
          <dgm:chMax val="1"/>
          <dgm:bulletEnabled val="1"/>
        </dgm:presLayoutVars>
      </dgm:prSet>
      <dgm:spPr/>
    </dgm:pt>
  </dgm:ptLst>
  <dgm:cxnLst>
    <dgm:cxn modelId="{E27F1C07-AEE0-42E9-836A-8B1F55F6F2FE}" type="presOf" srcId="{2013F3B9-6C5C-4167-B592-DCECD5ADCA9A}" destId="{B78557A8-FA30-4C0D-AE1F-D28FC5B4F057}" srcOrd="1" destOrd="0" presId="urn:microsoft.com/office/officeart/2005/8/layout/target3"/>
    <dgm:cxn modelId="{01F3300E-5C01-4BAD-A437-D5F5066972F3}" type="presOf" srcId="{76503E80-B9FD-464A-9B11-28CC1D69B73C}" destId="{3336D9CF-6C3F-4E00-9611-6C1F0BFC3B95}" srcOrd="0" destOrd="0" presId="urn:microsoft.com/office/officeart/2005/8/layout/target3"/>
    <dgm:cxn modelId="{94C19D30-D643-41CD-BA05-79CAB749E01D}" type="presOf" srcId="{2013F3B9-6C5C-4167-B592-DCECD5ADCA9A}" destId="{8D5972A4-CD23-4541-AE06-56D07A5140CB}" srcOrd="0" destOrd="0" presId="urn:microsoft.com/office/officeart/2005/8/layout/target3"/>
    <dgm:cxn modelId="{C5C4025C-F2F5-4555-A081-E602CCE82275}" type="presOf" srcId="{9F081298-EBFA-4EA0-B4D1-C245E7B1597E}" destId="{4B1AA9E7-1B46-4D85-91D6-13CA83865B7D}" srcOrd="1" destOrd="0" presId="urn:microsoft.com/office/officeart/2005/8/layout/target3"/>
    <dgm:cxn modelId="{3A1A1C5F-ADBF-4630-A248-300BCB508DFD}" srcId="{4CFB19F7-AA12-4DEF-A6BA-8BC68C5FC9E4}" destId="{2013F3B9-6C5C-4167-B592-DCECD5ADCA9A}" srcOrd="3" destOrd="0" parTransId="{0BDA1A0A-3F20-4D6D-A3F2-49FB21AA2DDE}" sibTransId="{DDCD2B81-A2B0-4507-9C5B-A46F14D8FAD0}"/>
    <dgm:cxn modelId="{10B37663-69CF-42E8-89EB-B2CFDC364AF7}" type="presOf" srcId="{76503E80-B9FD-464A-9B11-28CC1D69B73C}" destId="{D33DACF7-F85B-4A6E-BAB3-4CC8DACFABC0}" srcOrd="1" destOrd="0" presId="urn:microsoft.com/office/officeart/2005/8/layout/target3"/>
    <dgm:cxn modelId="{B3BF8C43-D60F-473B-A9E9-FDED36D6B0F5}" type="presOf" srcId="{A4AFCE96-8754-4961-9499-755B49B10449}" destId="{E3C47E4D-1D3A-4A0B-95FF-85F1D15B6EEB}" srcOrd="1" destOrd="0" presId="urn:microsoft.com/office/officeart/2005/8/layout/target3"/>
    <dgm:cxn modelId="{6DCC0F83-935D-4EAA-8EC5-6214A68B601E}" srcId="{4CFB19F7-AA12-4DEF-A6BA-8BC68C5FC9E4}" destId="{9F081298-EBFA-4EA0-B4D1-C245E7B1597E}" srcOrd="2" destOrd="0" parTransId="{53AAB678-AC1B-453E-BA29-3CA6A8C6B7C1}" sibTransId="{BD038B1F-E09F-4E33-890B-5F1457AFD0E2}"/>
    <dgm:cxn modelId="{D0F8139C-66D9-4BC0-9C41-37B05EBDAD35}" type="presOf" srcId="{4CFB19F7-AA12-4DEF-A6BA-8BC68C5FC9E4}" destId="{D725032F-E433-428A-906B-B1025BE93FAA}" srcOrd="0" destOrd="0" presId="urn:microsoft.com/office/officeart/2005/8/layout/target3"/>
    <dgm:cxn modelId="{50073ACC-9554-474E-AFC7-65A0DAE001BD}" srcId="{4CFB19F7-AA12-4DEF-A6BA-8BC68C5FC9E4}" destId="{76503E80-B9FD-464A-9B11-28CC1D69B73C}" srcOrd="1" destOrd="0" parTransId="{BDB78BF4-9883-430E-80FB-3EE5604B6E14}" sibTransId="{8BD88B2B-61A9-4C3F-B328-645ED67FB813}"/>
    <dgm:cxn modelId="{06FE80D8-B3F2-4214-954B-59C3818CAFEE}" type="presOf" srcId="{A4AFCE96-8754-4961-9499-755B49B10449}" destId="{D8627738-F492-4BC2-BEFD-B3F8484657F9}" srcOrd="0" destOrd="0" presId="urn:microsoft.com/office/officeart/2005/8/layout/target3"/>
    <dgm:cxn modelId="{FD7BE3E3-C720-43DE-8CF0-772A2188F796}" type="presOf" srcId="{9F081298-EBFA-4EA0-B4D1-C245E7B1597E}" destId="{BD6F2547-B50B-4112-BCC7-E6CD9B52678B}" srcOrd="0" destOrd="0" presId="urn:microsoft.com/office/officeart/2005/8/layout/target3"/>
    <dgm:cxn modelId="{3BDAF9FA-4396-43DE-95A0-FB51462E780B}" srcId="{4CFB19F7-AA12-4DEF-A6BA-8BC68C5FC9E4}" destId="{A4AFCE96-8754-4961-9499-755B49B10449}" srcOrd="0" destOrd="0" parTransId="{C8420220-4AE7-4AB6-84C5-3F4C06FE55C3}" sibTransId="{8C4C4F64-2ABE-4C81-B2C6-301AB98A4981}"/>
    <dgm:cxn modelId="{5BD008BB-B50F-4AB3-BB2C-64E95AB13ACF}" type="presParOf" srcId="{D725032F-E433-428A-906B-B1025BE93FAA}" destId="{999E6B3C-315C-4395-9123-A3EEBEDE3A4C}" srcOrd="0" destOrd="0" presId="urn:microsoft.com/office/officeart/2005/8/layout/target3"/>
    <dgm:cxn modelId="{4BB1A17F-1E40-48D6-B744-7D7DCD72ABCF}" type="presParOf" srcId="{D725032F-E433-428A-906B-B1025BE93FAA}" destId="{75C504E5-A39E-479B-9246-04DF989A9EEF}" srcOrd="1" destOrd="0" presId="urn:microsoft.com/office/officeart/2005/8/layout/target3"/>
    <dgm:cxn modelId="{D91E67CD-7354-4A4F-94C0-2EB44FCE8CF5}" type="presParOf" srcId="{D725032F-E433-428A-906B-B1025BE93FAA}" destId="{D8627738-F492-4BC2-BEFD-B3F8484657F9}" srcOrd="2" destOrd="0" presId="urn:microsoft.com/office/officeart/2005/8/layout/target3"/>
    <dgm:cxn modelId="{2462832B-3C39-45FF-A1B2-DA36ED1CB19B}" type="presParOf" srcId="{D725032F-E433-428A-906B-B1025BE93FAA}" destId="{C22E3F74-2AAA-424A-933F-A55AA682893E}" srcOrd="3" destOrd="0" presId="urn:microsoft.com/office/officeart/2005/8/layout/target3"/>
    <dgm:cxn modelId="{45EB6C97-29DE-48CC-AD78-9053A29916B0}" type="presParOf" srcId="{D725032F-E433-428A-906B-B1025BE93FAA}" destId="{4B81C3B5-624D-469F-9310-4DDFEE4B3ED7}" srcOrd="4" destOrd="0" presId="urn:microsoft.com/office/officeart/2005/8/layout/target3"/>
    <dgm:cxn modelId="{8629601A-6196-4D89-A0BF-8B0DAB04D02E}" type="presParOf" srcId="{D725032F-E433-428A-906B-B1025BE93FAA}" destId="{3336D9CF-6C3F-4E00-9611-6C1F0BFC3B95}" srcOrd="5" destOrd="0" presId="urn:microsoft.com/office/officeart/2005/8/layout/target3"/>
    <dgm:cxn modelId="{0FA0E6E7-4CCE-48E8-931B-E5D746C6E319}" type="presParOf" srcId="{D725032F-E433-428A-906B-B1025BE93FAA}" destId="{87448F19-754D-4820-A221-841F87F0A4F8}" srcOrd="6" destOrd="0" presId="urn:microsoft.com/office/officeart/2005/8/layout/target3"/>
    <dgm:cxn modelId="{D828FC21-2878-4A0E-A7DD-C9D7E1438C79}" type="presParOf" srcId="{D725032F-E433-428A-906B-B1025BE93FAA}" destId="{77877E04-89B0-4A94-A6A8-1CF80BE2B46B}" srcOrd="7" destOrd="0" presId="urn:microsoft.com/office/officeart/2005/8/layout/target3"/>
    <dgm:cxn modelId="{71EB6FD6-B7F2-4981-8485-519B535ADF0A}" type="presParOf" srcId="{D725032F-E433-428A-906B-B1025BE93FAA}" destId="{BD6F2547-B50B-4112-BCC7-E6CD9B52678B}" srcOrd="8" destOrd="0" presId="urn:microsoft.com/office/officeart/2005/8/layout/target3"/>
    <dgm:cxn modelId="{C9953F51-98EC-478B-8468-68C841A7EEF2}" type="presParOf" srcId="{D725032F-E433-428A-906B-B1025BE93FAA}" destId="{CCDDD034-D4DC-4A4A-9739-4EEB0B7E74DF}" srcOrd="9" destOrd="0" presId="urn:microsoft.com/office/officeart/2005/8/layout/target3"/>
    <dgm:cxn modelId="{85386951-21DB-4426-A417-8F60F938745D}" type="presParOf" srcId="{D725032F-E433-428A-906B-B1025BE93FAA}" destId="{BCF84F85-B0EB-4572-9E6E-51D1DE37201E}" srcOrd="10" destOrd="0" presId="urn:microsoft.com/office/officeart/2005/8/layout/target3"/>
    <dgm:cxn modelId="{5D2D92DF-1E81-42E5-9F99-7A3ED1D1AD4D}" type="presParOf" srcId="{D725032F-E433-428A-906B-B1025BE93FAA}" destId="{8D5972A4-CD23-4541-AE06-56D07A5140CB}" srcOrd="11" destOrd="0" presId="urn:microsoft.com/office/officeart/2005/8/layout/target3"/>
    <dgm:cxn modelId="{3FF46984-A2C6-4FDB-954C-7BD913EBCEED}" type="presParOf" srcId="{D725032F-E433-428A-906B-B1025BE93FAA}" destId="{E3C47E4D-1D3A-4A0B-95FF-85F1D15B6EEB}" srcOrd="12" destOrd="0" presId="urn:microsoft.com/office/officeart/2005/8/layout/target3"/>
    <dgm:cxn modelId="{AE20A47D-4A6F-4362-A553-DBDA71621CD5}" type="presParOf" srcId="{D725032F-E433-428A-906B-B1025BE93FAA}" destId="{D33DACF7-F85B-4A6E-BAB3-4CC8DACFABC0}" srcOrd="13" destOrd="0" presId="urn:microsoft.com/office/officeart/2005/8/layout/target3"/>
    <dgm:cxn modelId="{3BAC064B-5C0D-44C9-99A5-515C02E47AC3}" type="presParOf" srcId="{D725032F-E433-428A-906B-B1025BE93FAA}" destId="{4B1AA9E7-1B46-4D85-91D6-13CA83865B7D}" srcOrd="14" destOrd="0" presId="urn:microsoft.com/office/officeart/2005/8/layout/target3"/>
    <dgm:cxn modelId="{B8DA5713-E89B-46F4-91C9-0D72FD5AF7C5}" type="presParOf" srcId="{D725032F-E433-428A-906B-B1025BE93FAA}" destId="{B78557A8-FA30-4C0D-AE1F-D28FC5B4F057}"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E6B3C-315C-4395-9123-A3EEBEDE3A4C}">
      <dsp:nvSpPr>
        <dsp:cNvPr id="0" name=""/>
        <dsp:cNvSpPr/>
      </dsp:nvSpPr>
      <dsp:spPr>
        <a:xfrm>
          <a:off x="0" y="0"/>
          <a:ext cx="4632959" cy="4632959"/>
        </a:xfrm>
        <a:prstGeom prst="pie">
          <a:avLst>
            <a:gd name="adj1" fmla="val 5400000"/>
            <a:gd name="adj2" fmla="val 1620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D8627738-F492-4BC2-BEFD-B3F8484657F9}">
      <dsp:nvSpPr>
        <dsp:cNvPr id="0" name=""/>
        <dsp:cNvSpPr/>
      </dsp:nvSpPr>
      <dsp:spPr>
        <a:xfrm>
          <a:off x="2316479" y="0"/>
          <a:ext cx="6144768" cy="4632959"/>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isometricOffAxis2Left"/>
          <a:lightRig rig="threePt" dir="t"/>
        </a:scene3d>
      </dsp:spPr>
      <dsp:style>
        <a:lnRef idx="1">
          <a:scrgbClr r="0" g="0" b="0"/>
        </a:lnRef>
        <a:fillRef idx="1">
          <a:scrgbClr r="0" g="0" b="0"/>
        </a:fillRef>
        <a:effectRef idx="2">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vi-VN" sz="4700" b="1" kern="1200">
              <a:latin typeface="Times New Roman" panose="02020603050405020304" pitchFamily="18" charset="0"/>
              <a:cs typeface="Times New Roman" panose="02020603050405020304" pitchFamily="18" charset="0"/>
            </a:rPr>
            <a:t>Nhóm 1</a:t>
          </a:r>
          <a:endParaRPr lang="en-US" sz="4700" kern="1200" dirty="0">
            <a:latin typeface="Times New Roman" panose="02020603050405020304" pitchFamily="18" charset="0"/>
            <a:cs typeface="Times New Roman" panose="02020603050405020304" pitchFamily="18" charset="0"/>
          </a:endParaRPr>
        </a:p>
      </dsp:txBody>
      <dsp:txXfrm>
        <a:off x="2316479" y="0"/>
        <a:ext cx="6144768" cy="984503"/>
      </dsp:txXfrm>
    </dsp:sp>
    <dsp:sp modelId="{4B81C3B5-624D-469F-9310-4DDFEE4B3ED7}">
      <dsp:nvSpPr>
        <dsp:cNvPr id="0" name=""/>
        <dsp:cNvSpPr/>
      </dsp:nvSpPr>
      <dsp:spPr>
        <a:xfrm>
          <a:off x="608075" y="984503"/>
          <a:ext cx="3416808" cy="3416808"/>
        </a:xfrm>
        <a:prstGeom prst="pie">
          <a:avLst>
            <a:gd name="adj1" fmla="val 5400000"/>
            <a:gd name="adj2" fmla="val 1620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3336D9CF-6C3F-4E00-9611-6C1F0BFC3B95}">
      <dsp:nvSpPr>
        <dsp:cNvPr id="0" name=""/>
        <dsp:cNvSpPr/>
      </dsp:nvSpPr>
      <dsp:spPr>
        <a:xfrm>
          <a:off x="2316479" y="984503"/>
          <a:ext cx="6144768" cy="3416808"/>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isometricOffAxis2Left"/>
          <a:lightRig rig="threePt" dir="t"/>
        </a:scene3d>
      </dsp:spPr>
      <dsp:style>
        <a:lnRef idx="1">
          <a:scrgbClr r="0" g="0" b="0"/>
        </a:lnRef>
        <a:fillRef idx="1">
          <a:scrgbClr r="0" g="0" b="0"/>
        </a:fillRef>
        <a:effectRef idx="2">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vi-VN" sz="4700" b="0" kern="1200" dirty="0">
              <a:latin typeface="Times New Roman" panose="02020603050405020304" pitchFamily="18" charset="0"/>
              <a:cs typeface="Times New Roman" panose="02020603050405020304" pitchFamily="18" charset="0"/>
            </a:rPr>
            <a:t>Kha Lê Trọng Tín</a:t>
          </a:r>
          <a:endParaRPr lang="en-US" sz="4700" b="0" kern="1200" dirty="0">
            <a:latin typeface="Times New Roman" panose="02020603050405020304" pitchFamily="18" charset="0"/>
            <a:cs typeface="Times New Roman" panose="02020603050405020304" pitchFamily="18" charset="0"/>
          </a:endParaRPr>
        </a:p>
      </dsp:txBody>
      <dsp:txXfrm>
        <a:off x="2316479" y="984503"/>
        <a:ext cx="6144768" cy="984504"/>
      </dsp:txXfrm>
    </dsp:sp>
    <dsp:sp modelId="{77877E04-89B0-4A94-A6A8-1CF80BE2B46B}">
      <dsp:nvSpPr>
        <dsp:cNvPr id="0" name=""/>
        <dsp:cNvSpPr/>
      </dsp:nvSpPr>
      <dsp:spPr>
        <a:xfrm>
          <a:off x="1216151" y="1969007"/>
          <a:ext cx="2200655" cy="2200655"/>
        </a:xfrm>
        <a:prstGeom prst="pie">
          <a:avLst>
            <a:gd name="adj1" fmla="val 5400000"/>
            <a:gd name="adj2" fmla="val 1620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BD6F2547-B50B-4112-BCC7-E6CD9B52678B}">
      <dsp:nvSpPr>
        <dsp:cNvPr id="0" name=""/>
        <dsp:cNvSpPr/>
      </dsp:nvSpPr>
      <dsp:spPr>
        <a:xfrm>
          <a:off x="2316479" y="1969007"/>
          <a:ext cx="6144768" cy="220065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isometricOffAxis2Left"/>
          <a:lightRig rig="threePt" dir="t"/>
        </a:scene3d>
      </dsp:spPr>
      <dsp:style>
        <a:lnRef idx="1">
          <a:scrgbClr r="0" g="0" b="0"/>
        </a:lnRef>
        <a:fillRef idx="1">
          <a:scrgbClr r="0" g="0" b="0"/>
        </a:fillRef>
        <a:effectRef idx="2">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err="1">
              <a:latin typeface="Times New Roman" panose="02020603050405020304" pitchFamily="18" charset="0"/>
              <a:cs typeface="Times New Roman" panose="02020603050405020304" pitchFamily="18" charset="0"/>
            </a:rPr>
            <a:t>Nhữ</a:t>
          </a:r>
          <a:r>
            <a:rPr lang="en-US" sz="4700" kern="1200" dirty="0">
              <a:latin typeface="Times New Roman" panose="02020603050405020304" pitchFamily="18" charset="0"/>
              <a:cs typeface="Times New Roman" panose="02020603050405020304" pitchFamily="18" charset="0"/>
            </a:rPr>
            <a:t> </a:t>
          </a:r>
          <a:r>
            <a:rPr lang="en-US" sz="4700" kern="1200" dirty="0" err="1">
              <a:latin typeface="Times New Roman" panose="02020603050405020304" pitchFamily="18" charset="0"/>
              <a:cs typeface="Times New Roman" panose="02020603050405020304" pitchFamily="18" charset="0"/>
            </a:rPr>
            <a:t>Văn</a:t>
          </a:r>
          <a:r>
            <a:rPr lang="en-US" sz="4700" kern="1200" dirty="0">
              <a:latin typeface="Times New Roman" panose="02020603050405020304" pitchFamily="18" charset="0"/>
              <a:cs typeface="Times New Roman" panose="02020603050405020304" pitchFamily="18" charset="0"/>
            </a:rPr>
            <a:t> </a:t>
          </a:r>
          <a:r>
            <a:rPr lang="en-US" sz="4700" kern="1200" dirty="0" err="1">
              <a:latin typeface="Times New Roman" panose="02020603050405020304" pitchFamily="18" charset="0"/>
              <a:cs typeface="Times New Roman" panose="02020603050405020304" pitchFamily="18" charset="0"/>
            </a:rPr>
            <a:t>Tiến</a:t>
          </a:r>
          <a:endParaRPr lang="en-US" sz="4700" kern="1200" dirty="0">
            <a:latin typeface="Times New Roman" panose="02020603050405020304" pitchFamily="18" charset="0"/>
            <a:cs typeface="Times New Roman" panose="02020603050405020304" pitchFamily="18" charset="0"/>
          </a:endParaRPr>
        </a:p>
      </dsp:txBody>
      <dsp:txXfrm>
        <a:off x="2316479" y="1969007"/>
        <a:ext cx="6144768" cy="984503"/>
      </dsp:txXfrm>
    </dsp:sp>
    <dsp:sp modelId="{BCF84F85-B0EB-4572-9E6E-51D1DE37201E}">
      <dsp:nvSpPr>
        <dsp:cNvPr id="0" name=""/>
        <dsp:cNvSpPr/>
      </dsp:nvSpPr>
      <dsp:spPr>
        <a:xfrm>
          <a:off x="1824227" y="2953511"/>
          <a:ext cx="984503" cy="984503"/>
        </a:xfrm>
        <a:prstGeom prst="pie">
          <a:avLst>
            <a:gd name="adj1" fmla="val 5400000"/>
            <a:gd name="adj2" fmla="val 1620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8D5972A4-CD23-4541-AE06-56D07A5140CB}">
      <dsp:nvSpPr>
        <dsp:cNvPr id="0" name=""/>
        <dsp:cNvSpPr/>
      </dsp:nvSpPr>
      <dsp:spPr>
        <a:xfrm>
          <a:off x="2316479" y="2953511"/>
          <a:ext cx="6144768" cy="98450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a:scene3d>
          <a:camera prst="isometricOffAxis2Left"/>
          <a:lightRig rig="threePt" dir="t"/>
        </a:scene3d>
      </dsp:spPr>
      <dsp:style>
        <a:lnRef idx="1">
          <a:scrgbClr r="0" g="0" b="0"/>
        </a:lnRef>
        <a:fillRef idx="1">
          <a:scrgbClr r="0" g="0" b="0"/>
        </a:fillRef>
        <a:effectRef idx="2">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err="1">
              <a:latin typeface="Times New Roman" panose="02020603050405020304" pitchFamily="18" charset="0"/>
              <a:cs typeface="Times New Roman" panose="02020603050405020304" pitchFamily="18" charset="0"/>
            </a:rPr>
            <a:t>Nguyễn</a:t>
          </a:r>
          <a:r>
            <a:rPr lang="en-US" sz="4700" kern="1200" dirty="0">
              <a:latin typeface="Times New Roman" panose="02020603050405020304" pitchFamily="18" charset="0"/>
              <a:cs typeface="Times New Roman" panose="02020603050405020304" pitchFamily="18" charset="0"/>
            </a:rPr>
            <a:t> V</a:t>
          </a:r>
          <a:r>
            <a:rPr lang="vi-VN" sz="4700" kern="1200" dirty="0">
              <a:latin typeface="Times New Roman" panose="02020603050405020304" pitchFamily="18" charset="0"/>
              <a:cs typeface="Times New Roman" panose="02020603050405020304" pitchFamily="18" charset="0"/>
            </a:rPr>
            <a:t>iệt</a:t>
          </a:r>
          <a:r>
            <a:rPr lang="en-US" sz="4700" kern="1200" dirty="0">
              <a:latin typeface="Times New Roman" panose="02020603050405020304" pitchFamily="18" charset="0"/>
              <a:cs typeface="Times New Roman" panose="02020603050405020304" pitchFamily="18" charset="0"/>
            </a:rPr>
            <a:t> </a:t>
          </a:r>
          <a:r>
            <a:rPr lang="en-US" sz="4700" kern="1200" dirty="0" err="1">
              <a:latin typeface="Times New Roman" panose="02020603050405020304" pitchFamily="18" charset="0"/>
              <a:cs typeface="Times New Roman" panose="02020603050405020304" pitchFamily="18" charset="0"/>
            </a:rPr>
            <a:t>Thành</a:t>
          </a:r>
          <a:endParaRPr lang="en-US" sz="4700" kern="1200" dirty="0">
            <a:latin typeface="Times New Roman" panose="02020603050405020304" pitchFamily="18" charset="0"/>
            <a:cs typeface="Times New Roman" panose="02020603050405020304" pitchFamily="18" charset="0"/>
          </a:endParaRPr>
        </a:p>
      </dsp:txBody>
      <dsp:txXfrm>
        <a:off x="2316479" y="2953511"/>
        <a:ext cx="6144768" cy="98450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7/27/2023</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7/27/2023</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118961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60300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218428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290024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367200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dirty="0"/>
          </a:p>
        </p:txBody>
      </p:sp>
    </p:spTree>
    <p:extLst>
      <p:ext uri="{BB962C8B-B14F-4D97-AF65-F5344CB8AC3E}">
        <p14:creationId xmlns:p14="http://schemas.microsoft.com/office/powerpoint/2010/main" val="244121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dirty="0"/>
          </a:p>
        </p:txBody>
      </p:sp>
    </p:spTree>
    <p:extLst>
      <p:ext uri="{BB962C8B-B14F-4D97-AF65-F5344CB8AC3E}">
        <p14:creationId xmlns:p14="http://schemas.microsoft.com/office/powerpoint/2010/main" val="398656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7/27/2023 7:45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dirty="0"/>
          </a:p>
        </p:txBody>
      </p:sp>
    </p:spTree>
    <p:extLst>
      <p:ext uri="{BB962C8B-B14F-4D97-AF65-F5344CB8AC3E}">
        <p14:creationId xmlns:p14="http://schemas.microsoft.com/office/powerpoint/2010/main" val="13620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7/27/2023 7:45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vi-VN"/>
              <a:t>Bấm để sửa kiểu tiêu đề Bản cái</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886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2499009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3007985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4294032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2811074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a:t>Bấm để chỉnh sửa kiểu văn bản của Bản cái</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951580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vi-VN"/>
              <a:t>Bấm để sửa kiểu tiêu đề Bản cái</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a:t>Bấm để chỉnh sửa kiểu văn bản của Bản cái</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1692793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2852867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325167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173229375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251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10858288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319877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43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1002738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407534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vi-VN"/>
              <a:t>Bấm để sửa kiểu tiêu đề Bản cái</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47321027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3983662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3048928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5950089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37587532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vi-VN"/>
              <a:t>Bấm để sửa kiểu tiêu đề Bản cái</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59352056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vi-VN"/>
              <a:t>Bấm để sửa kiểu tiêu đề Bản cái</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414082255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7/27/2023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57156683"/>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672" r:id="rId24"/>
    <p:sldLayoutId id="2147483749" r:id="rId25"/>
    <p:sldLayoutId id="2147483750" r:id="rId26"/>
    <p:sldLayoutId id="2147483674" r:id="rId27"/>
    <p:sldLayoutId id="2147483732" r:id="rId28"/>
    <p:sldLayoutId id="2147483730" r:id="rId29"/>
    <p:sldLayoutId id="2147483716" r:id="rId30"/>
    <p:sldLayoutId id="2147483735" r:id="rId31"/>
    <p:sldLayoutId id="2147483700" r:id="rId32"/>
    <p:sldLayoutId id="2147483734" r:id="rId33"/>
    <p:sldLayoutId id="2147483701" r:id="rId34"/>
    <p:sldLayoutId id="2147483736" r:id="rId35"/>
    <p:sldLayoutId id="2147483733" r:id="rId36"/>
    <p:sldLayoutId id="2147483741" r:id="rId37"/>
    <p:sldLayoutId id="2147483727" r:id="rId38"/>
    <p:sldLayoutId id="2147483719" r:id="rId39"/>
    <p:sldLayoutId id="2147483748" r:id="rId40"/>
    <p:sldLayoutId id="2147483753" r:id="rId41"/>
    <p:sldLayoutId id="2147483745" r:id="rId42"/>
    <p:sldLayoutId id="2147483737" r:id="rId43"/>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7" name="Title 6"/>
          <p:cNvSpPr>
            <a:spLocks noGrp="1"/>
          </p:cNvSpPr>
          <p:nvPr>
            <p:ph type="title"/>
          </p:nvPr>
        </p:nvSpPr>
        <p:spPr>
          <a:xfrm>
            <a:off x="687847" y="2461199"/>
            <a:ext cx="8804365" cy="2529923"/>
          </a:xfrm>
        </p:spPr>
        <p:txBody>
          <a:bodyPr>
            <a:normAutofit fontScale="90000"/>
          </a:bodyPr>
          <a:lstStyle/>
          <a:p>
            <a:r>
              <a:rPr lang="en-US" dirty="0"/>
              <a:t>PRESENTATION of</a:t>
            </a:r>
          </a:p>
        </p:txBody>
      </p:sp>
      <p:sp>
        <p:nvSpPr>
          <p:cNvPr id="8" name="Text Placeholder 7"/>
          <p:cNvSpPr>
            <a:spLocks noGrp="1"/>
          </p:cNvSpPr>
          <p:nvPr>
            <p:ph type="body" sz="quarter" idx="13"/>
          </p:nvPr>
        </p:nvSpPr>
        <p:spPr>
          <a:xfrm>
            <a:off x="2085933" y="3653340"/>
            <a:ext cx="9461500" cy="1311128"/>
          </a:xfrm>
        </p:spPr>
        <p:txBody>
          <a:bodyPr>
            <a:normAutofit lnSpcReduction="10000"/>
          </a:bodyPr>
          <a:lstStyle/>
          <a:p>
            <a:r>
              <a:rPr lang="en-US" sz="8800" spc="-300" dirty="0"/>
              <a:t>Group </a:t>
            </a:r>
            <a:r>
              <a:rPr lang="vi-VN" sz="8800" spc="-300" dirty="0"/>
              <a:t>1</a:t>
            </a:r>
            <a:endParaRPr lang="en-US" dirty="0"/>
          </a:p>
        </p:txBody>
      </p:sp>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528979" y="5056418"/>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a:gradFill>
                  <a:gsLst>
                    <a:gs pos="0">
                      <a:srgbClr val="75D1FF">
                        <a:lumMod val="5000"/>
                        <a:lumOff val="95000"/>
                      </a:srgbClr>
                    </a:gs>
                    <a:gs pos="100000">
                      <a:srgbClr val="FFFFFF"/>
                    </a:gs>
                  </a:gsLst>
                  <a:lin ang="5400000" scaled="1"/>
                </a:gradFill>
              </a:rPr>
              <a:t>Hi everyone</a:t>
            </a:r>
            <a:endParaRPr lang="en-US" sz="28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5A548BAB-5BB2-CEA9-81C5-C1C8ECCA6838}"/>
              </a:ext>
            </a:extLst>
          </p:cNvPr>
          <p:cNvSpPr txBox="1"/>
          <p:nvPr/>
        </p:nvSpPr>
        <p:spPr>
          <a:xfrm>
            <a:off x="1924493" y="915212"/>
            <a:ext cx="7695846"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Menu </a:t>
            </a:r>
            <a:r>
              <a:rPr lang="vi-VN" sz="2800">
                <a:latin typeface="Times New Roman" panose="02020603050405020304" pitchFamily="18" charset="0"/>
                <a:cs typeface="Times New Roman" panose="02020603050405020304" pitchFamily="18" charset="0"/>
              </a:rPr>
              <a:t>quản lý nhân sự công ty liên doanh T-Groups</a:t>
            </a:r>
          </a:p>
        </p:txBody>
      </p:sp>
      <p:pic>
        <p:nvPicPr>
          <p:cNvPr id="1026" name="Picture 2">
            <a:extLst>
              <a:ext uri="{FF2B5EF4-FFF2-40B4-BE49-F238E27FC236}">
                <a16:creationId xmlns:a16="http://schemas.microsoft.com/office/drawing/2014/main" id="{865B1387-ACA8-05D3-AC28-B6532042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 y="1640205"/>
            <a:ext cx="11968480" cy="490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79039"/>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12AEDDE4-0D87-8813-02A1-E238A173BC7B}"/>
              </a:ext>
            </a:extLst>
          </p:cNvPr>
          <p:cNvSpPr/>
          <p:nvPr/>
        </p:nvSpPr>
        <p:spPr>
          <a:xfrm>
            <a:off x="132080" y="3439160"/>
            <a:ext cx="11750040" cy="3346361"/>
          </a:xfrm>
          <a:prstGeom prst="rect">
            <a:avLst/>
          </a:prstGeom>
          <a:solidFill>
            <a:schemeClr val="tx2">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latin typeface="Times New Roman" panose="02020603050405020304" pitchFamily="18" charset="0"/>
              <a:cs typeface="Times New Roman" panose="02020603050405020304" pitchFamily="18" charset="0"/>
            </a:endParaRPr>
          </a:p>
        </p:txBody>
      </p:sp>
      <p:sp>
        <p:nvSpPr>
          <p:cNvPr id="5" name="Hình chữ nhật 4">
            <a:extLst>
              <a:ext uri="{FF2B5EF4-FFF2-40B4-BE49-F238E27FC236}">
                <a16:creationId xmlns:a16="http://schemas.microsoft.com/office/drawing/2014/main" id="{5823BD74-28B2-B375-7934-A8098D4446FC}"/>
              </a:ext>
            </a:extLst>
          </p:cNvPr>
          <p:cNvSpPr/>
          <p:nvPr/>
        </p:nvSpPr>
        <p:spPr>
          <a:xfrm>
            <a:off x="132080" y="71120"/>
            <a:ext cx="11750040" cy="3269288"/>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latin typeface="Times New Roman" panose="02020603050405020304" pitchFamily="18" charset="0"/>
              <a:cs typeface="Times New Roman" panose="02020603050405020304" pitchFamily="18" charset="0"/>
            </a:endParaRPr>
          </a:p>
        </p:txBody>
      </p:sp>
      <p:sp>
        <p:nvSpPr>
          <p:cNvPr id="32" name="Hộp Văn bản 31">
            <a:extLst>
              <a:ext uri="{FF2B5EF4-FFF2-40B4-BE49-F238E27FC236}">
                <a16:creationId xmlns:a16="http://schemas.microsoft.com/office/drawing/2014/main" id="{25EA802C-7DB9-48F1-5666-BD3161C3B3EC}"/>
              </a:ext>
            </a:extLst>
          </p:cNvPr>
          <p:cNvSpPr txBox="1"/>
          <p:nvPr/>
        </p:nvSpPr>
        <p:spPr>
          <a:xfrm>
            <a:off x="132080" y="110674"/>
            <a:ext cx="4819650"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thêm mới nhân sự</a:t>
            </a:r>
          </a:p>
        </p:txBody>
      </p:sp>
      <p:pic>
        <p:nvPicPr>
          <p:cNvPr id="2050" name="Picture 2">
            <a:extLst>
              <a:ext uri="{FF2B5EF4-FFF2-40B4-BE49-F238E27FC236}">
                <a16:creationId xmlns:a16="http://schemas.microsoft.com/office/drawing/2014/main" id="{B6EE41B3-7E94-AA6F-E868-A72F444D25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72"/>
          <a:stretch/>
        </p:blipFill>
        <p:spPr bwMode="auto">
          <a:xfrm>
            <a:off x="132080" y="541561"/>
            <a:ext cx="4819650" cy="2646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6762A51-399E-F7BE-8BA1-245C2678E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 b="4183"/>
          <a:stretch/>
        </p:blipFill>
        <p:spPr bwMode="auto">
          <a:xfrm>
            <a:off x="5801508" y="3534315"/>
            <a:ext cx="5981700" cy="2326958"/>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E3595D91-D0E1-175D-E58C-D01E7723872A}"/>
              </a:ext>
            </a:extLst>
          </p:cNvPr>
          <p:cNvSpPr txBox="1"/>
          <p:nvPr/>
        </p:nvSpPr>
        <p:spPr>
          <a:xfrm>
            <a:off x="156062" y="4206864"/>
            <a:ext cx="5645446"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Thêm nhân sự có tên “Nguyễn Việt Thành” và thuộc loại “thực tập sinh”</a:t>
            </a:r>
          </a:p>
        </p:txBody>
      </p:sp>
      <p:sp>
        <p:nvSpPr>
          <p:cNvPr id="4" name="Hộp Văn bản 3">
            <a:extLst>
              <a:ext uri="{FF2B5EF4-FFF2-40B4-BE49-F238E27FC236}">
                <a16:creationId xmlns:a16="http://schemas.microsoft.com/office/drawing/2014/main" id="{157E4402-9046-A4A3-5148-C059092C2939}"/>
              </a:ext>
            </a:extLst>
          </p:cNvPr>
          <p:cNvSpPr txBox="1"/>
          <p:nvPr/>
        </p:nvSpPr>
        <p:spPr>
          <a:xfrm>
            <a:off x="132080" y="5914939"/>
            <a:ext cx="11572240" cy="707886"/>
          </a:xfrm>
          <a:prstGeom prst="rect">
            <a:avLst/>
          </a:prstGeom>
          <a:noFill/>
        </p:spPr>
        <p:txBody>
          <a:bodyPr wrap="square">
            <a:spAutoFit/>
          </a:bodyPr>
          <a:lstStyle/>
          <a:p>
            <a:r>
              <a:rPr lang="vi-VN" sz="2000">
                <a:latin typeface="Times New Roman" panose="02020603050405020304" pitchFamily="18" charset="0"/>
                <a:cs typeface="Times New Roman" panose="02020603050405020304" pitchFamily="18" charset="0"/>
              </a:rPr>
              <a:t>Mã số sẽ được cấp tự động dựa theo chữ số đầu tiền của bảng loại nhân sự. </a:t>
            </a:r>
          </a:p>
          <a:p>
            <a:r>
              <a:rPr lang="vi-VN" sz="2000">
                <a:latin typeface="Times New Roman" panose="02020603050405020304" pitchFamily="18" charset="0"/>
                <a:cs typeface="Times New Roman" panose="02020603050405020304" pitchFamily="18" charset="0"/>
              </a:rPr>
              <a:t>Nếu người dùng nhập sai định dạng (yyyy-MM-dd) thì hệ thống sẽ báo lỗi và yêu cầu nhập lại</a:t>
            </a:r>
          </a:p>
        </p:txBody>
      </p:sp>
      <p:sp>
        <p:nvSpPr>
          <p:cNvPr id="3" name="Hộp Văn bản 5">
            <a:extLst>
              <a:ext uri="{FF2B5EF4-FFF2-40B4-BE49-F238E27FC236}">
                <a16:creationId xmlns:a16="http://schemas.microsoft.com/office/drawing/2014/main" id="{0AFBEEBE-C652-BD04-E351-EE3F825D044B}"/>
              </a:ext>
            </a:extLst>
          </p:cNvPr>
          <p:cNvSpPr txBox="1"/>
          <p:nvPr/>
        </p:nvSpPr>
        <p:spPr>
          <a:xfrm>
            <a:off x="5213734" y="775136"/>
            <a:ext cx="6406381" cy="1631216"/>
          </a:xfrm>
          <a:prstGeom prst="rect">
            <a:avLst/>
          </a:prstGeom>
          <a:noFill/>
        </p:spPr>
        <p:txBody>
          <a:bodyPr wrap="square">
            <a:spAutoFit/>
          </a:bodyPr>
          <a:lstStyle/>
          <a:p>
            <a:pPr algn="just"/>
            <a:r>
              <a:rPr lang="vi-VN" sz="2000">
                <a:latin typeface="Times New Roman" panose="02020603050405020304" pitchFamily="18" charset="0"/>
                <a:cs typeface="Times New Roman" panose="02020603050405020304" pitchFamily="18" charset="0"/>
              </a:rPr>
              <a:t>Mở rộng thêm</a:t>
            </a:r>
            <a:r>
              <a:rPr lang="vi-VN" sz="2000" b="0" i="0">
                <a:effectLst/>
                <a:latin typeface="Times New Roman" panose="02020603050405020304" pitchFamily="18" charset="0"/>
                <a:cs typeface="Times New Roman" panose="02020603050405020304" pitchFamily="18" charset="0"/>
              </a:rPr>
              <a:t> thêm 1 tích hợp đó là "6. Thoát khỏi chương trình" điều này rất tiện lợi cho người quản lý nếu chọn nhầm chức năng hoặc có nhu cầu muốn thoát, nó rất là hữu ích và nên có ở 1 phần mềm quản lý sẽ giúp tối ưu hóa được việc quản lý trở nên dễ dàng hơn</a:t>
            </a:r>
            <a:endParaRPr lang="vi-V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25690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11">
            <a:extLst>
              <a:ext uri="{FF2B5EF4-FFF2-40B4-BE49-F238E27FC236}">
                <a16:creationId xmlns:a16="http://schemas.microsoft.com/office/drawing/2014/main" id="{ACAA3819-0401-702F-0877-454F2A06A9A1}"/>
              </a:ext>
            </a:extLst>
          </p:cNvPr>
          <p:cNvSpPr/>
          <p:nvPr/>
        </p:nvSpPr>
        <p:spPr>
          <a:xfrm>
            <a:off x="71120" y="81280"/>
            <a:ext cx="12070079" cy="6586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vi-VN"/>
          </a:p>
        </p:txBody>
      </p:sp>
      <p:pic>
        <p:nvPicPr>
          <p:cNvPr id="3076" name="Picture 4">
            <a:extLst>
              <a:ext uri="{FF2B5EF4-FFF2-40B4-BE49-F238E27FC236}">
                <a16:creationId xmlns:a16="http://schemas.microsoft.com/office/drawing/2014/main" id="{28794BB2-0B6F-E12D-784E-BB37DE503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9" r="5619" b="2000"/>
          <a:stretch/>
        </p:blipFill>
        <p:spPr bwMode="auto">
          <a:xfrm>
            <a:off x="159672" y="299560"/>
            <a:ext cx="7112318" cy="4259658"/>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CF99073A-A7D1-9468-D3B0-BFA2C0829A28}"/>
              </a:ext>
            </a:extLst>
          </p:cNvPr>
          <p:cNvSpPr txBox="1"/>
          <p:nvPr/>
        </p:nvSpPr>
        <p:spPr>
          <a:xfrm>
            <a:off x="181609" y="4559218"/>
            <a:ext cx="6968807" cy="1631216"/>
          </a:xfrm>
          <a:prstGeom prst="rect">
            <a:avLst/>
          </a:prstGeom>
          <a:noFill/>
        </p:spPr>
        <p:txBody>
          <a:bodyPr wrap="square">
            <a:spAutoFit/>
          </a:bodyPr>
          <a:lstStyle/>
          <a:p>
            <a:pPr algn="just"/>
            <a:r>
              <a:rPr lang="vi-VN" sz="2000">
                <a:latin typeface="Times New Roman" panose="02020603050405020304" pitchFamily="18" charset="0"/>
                <a:cs typeface="Times New Roman" panose="02020603050405020304" pitchFamily="18" charset="0"/>
              </a:rPr>
              <a:t>Sau khi nhập đúng định dạng ngày tháng năm của kiểu dữ liệu LocalDate thì hệ thống sẽ báo đúng và cho người dùng nhập tiếp. Sau khi thêm nhân sự thành công thì hệ thống thông báo: "Bạn có muốn thêm tiếp không?" để người dùng có tối ưu hóa việc thêm nhân sự dễ dàng.</a:t>
            </a:r>
          </a:p>
        </p:txBody>
      </p:sp>
      <p:sp>
        <p:nvSpPr>
          <p:cNvPr id="11" name="Hộp Văn bản 10">
            <a:extLst>
              <a:ext uri="{FF2B5EF4-FFF2-40B4-BE49-F238E27FC236}">
                <a16:creationId xmlns:a16="http://schemas.microsoft.com/office/drawing/2014/main" id="{473185FE-C3C2-3889-8A4A-8F2439261505}"/>
              </a:ext>
            </a:extLst>
          </p:cNvPr>
          <p:cNvSpPr txBox="1"/>
          <p:nvPr/>
        </p:nvSpPr>
        <p:spPr>
          <a:xfrm>
            <a:off x="7508178" y="513619"/>
            <a:ext cx="4568479" cy="1323439"/>
          </a:xfrm>
          <a:prstGeom prst="rect">
            <a:avLst/>
          </a:prstGeom>
          <a:noFill/>
        </p:spPr>
        <p:txBody>
          <a:bodyPr wrap="square">
            <a:spAutoFit/>
          </a:bodyPr>
          <a:lstStyle/>
          <a:p>
            <a:pPr algn="just"/>
            <a:r>
              <a:rPr lang="vi-VN" sz="2000">
                <a:latin typeface="Times New Roman" panose="02020603050405020304" pitchFamily="18" charset="0"/>
                <a:cs typeface="Times New Roman" panose="02020603050405020304" pitchFamily="18" charset="0"/>
              </a:rPr>
              <a:t>Lương cũng được xây dựng 1 phương thức tính lương tự động theo ngày công và theo số năm gắn bó với công ty. Quy định như hình ở dưới:</a:t>
            </a:r>
          </a:p>
        </p:txBody>
      </p:sp>
      <p:pic>
        <p:nvPicPr>
          <p:cNvPr id="3080" name="Picture 8">
            <a:extLst>
              <a:ext uri="{FF2B5EF4-FFF2-40B4-BE49-F238E27FC236}">
                <a16:creationId xmlns:a16="http://schemas.microsoft.com/office/drawing/2014/main" id="{B8537B72-C425-2F1B-A788-C0A56FB9C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5238" y="1994772"/>
            <a:ext cx="4494360" cy="3481468"/>
          </a:xfrm>
          <a:prstGeom prst="rect">
            <a:avLst/>
          </a:prstGeom>
          <a:noFill/>
          <a:extLst>
            <a:ext uri="{909E8E84-426E-40DD-AFC4-6F175D3DCCD1}">
              <a14:hiddenFill xmlns:a14="http://schemas.microsoft.com/office/drawing/2010/main">
                <a:solidFill>
                  <a:srgbClr val="FFFFFF"/>
                </a:solidFill>
              </a14:hiddenFill>
            </a:ext>
          </a:extLst>
        </p:spPr>
      </p:pic>
      <p:sp>
        <p:nvSpPr>
          <p:cNvPr id="2" name="Hình Bầu dục 1">
            <a:extLst>
              <a:ext uri="{FF2B5EF4-FFF2-40B4-BE49-F238E27FC236}">
                <a16:creationId xmlns:a16="http://schemas.microsoft.com/office/drawing/2014/main" id="{01BF29C5-43BF-F6D6-6B23-481368776C36}"/>
              </a:ext>
            </a:extLst>
          </p:cNvPr>
          <p:cNvSpPr/>
          <p:nvPr/>
        </p:nvSpPr>
        <p:spPr>
          <a:xfrm>
            <a:off x="-347133" y="1756334"/>
            <a:ext cx="7179734" cy="15240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vi-VN"/>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F06A9A15-9F06-CAD3-0FD5-85FBF1CF8CFA}"/>
              </a:ext>
            </a:extLst>
          </p:cNvPr>
          <p:cNvSpPr/>
          <p:nvPr/>
        </p:nvSpPr>
        <p:spPr>
          <a:xfrm>
            <a:off x="330200" y="236833"/>
            <a:ext cx="11531600" cy="58928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vi-VN" sz="200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ADB5E79B-478A-F059-C9AC-B4ED650CFA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3" b="1"/>
          <a:stretch/>
        </p:blipFill>
        <p:spPr bwMode="auto">
          <a:xfrm>
            <a:off x="2501899" y="1792816"/>
            <a:ext cx="7121207" cy="3087528"/>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DE40DD53-2A48-7A8A-B1DC-76F87DB458AD}"/>
              </a:ext>
            </a:extLst>
          </p:cNvPr>
          <p:cNvSpPr txBox="1"/>
          <p:nvPr/>
        </p:nvSpPr>
        <p:spPr>
          <a:xfrm>
            <a:off x="751840" y="577754"/>
            <a:ext cx="10576560" cy="1015663"/>
          </a:xfrm>
          <a:prstGeom prst="rect">
            <a:avLst/>
          </a:prstGeom>
          <a:noFill/>
        </p:spPr>
        <p:txBody>
          <a:bodyPr wrap="square">
            <a:spAutoFit/>
          </a:bodyPr>
          <a:lstStyle/>
          <a:p>
            <a:pPr algn="just"/>
            <a:r>
              <a:rPr lang="vi-VN" sz="2000">
                <a:latin typeface="Times New Roman" panose="02020603050405020304" pitchFamily="18" charset="0"/>
                <a:cs typeface="Times New Roman" panose="02020603050405020304" pitchFamily="18" charset="0"/>
              </a:rPr>
              <a:t>Sau khi chọn "y" hoặc "yes" bất kể hoa thường đều thành công quay trở lại menu chọn loại nhân sự. Ngược lại nếu là "n", "no" hoặc bất cứ kí tự nào khác sẽ dừng chức năng nhập và quay trở lại menu chính</a:t>
            </a:r>
          </a:p>
        </p:txBody>
      </p:sp>
    </p:spTree>
    <p:extLst>
      <p:ext uri="{BB962C8B-B14F-4D97-AF65-F5344CB8AC3E}">
        <p14:creationId xmlns:p14="http://schemas.microsoft.com/office/powerpoint/2010/main" val="244130645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6AAAFC29-72D6-FD2A-F505-874AE8B953EC}"/>
              </a:ext>
            </a:extLst>
          </p:cNvPr>
          <p:cNvSpPr/>
          <p:nvPr/>
        </p:nvSpPr>
        <p:spPr>
          <a:xfrm>
            <a:off x="121920" y="106680"/>
            <a:ext cx="11948160" cy="664464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vi-VN" sz="2000">
              <a:solidFill>
                <a:schemeClr val="bg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4F34643F-9CAE-7AAD-F2F2-EC66397CD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 y="645806"/>
            <a:ext cx="4647884" cy="26044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C82A638-DEC6-D21A-90DD-1F63E60FB6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87"/>
          <a:stretch/>
        </p:blipFill>
        <p:spPr bwMode="auto">
          <a:xfrm>
            <a:off x="6940629" y="645806"/>
            <a:ext cx="4911011" cy="2583580"/>
          </a:xfrm>
          <a:prstGeom prst="rect">
            <a:avLst/>
          </a:prstGeom>
          <a:noFill/>
          <a:extLst>
            <a:ext uri="{909E8E84-426E-40DD-AFC4-6F175D3DCCD1}">
              <a14:hiddenFill xmlns:a14="http://schemas.microsoft.com/office/drawing/2010/main">
                <a:solidFill>
                  <a:srgbClr val="FFFFFF"/>
                </a:solidFill>
              </a14:hiddenFill>
            </a:ext>
          </a:extLst>
        </p:spPr>
      </p:pic>
      <p:sp>
        <p:nvSpPr>
          <p:cNvPr id="10" name="Hộp Văn bản 9">
            <a:extLst>
              <a:ext uri="{FF2B5EF4-FFF2-40B4-BE49-F238E27FC236}">
                <a16:creationId xmlns:a16="http://schemas.microsoft.com/office/drawing/2014/main" id="{1A554F20-F9B3-1E3B-64C8-CF27D2EF4DE2}"/>
              </a:ext>
            </a:extLst>
          </p:cNvPr>
          <p:cNvSpPr txBox="1"/>
          <p:nvPr/>
        </p:nvSpPr>
        <p:spPr>
          <a:xfrm>
            <a:off x="5333684" y="214131"/>
            <a:ext cx="1188720" cy="400110"/>
          </a:xfrm>
          <a:prstGeom prst="rect">
            <a:avLst/>
          </a:prstGeom>
          <a:noFill/>
        </p:spPr>
        <p:txBody>
          <a:bodyPr wrap="square" rtlCol="0">
            <a:spAutoFit/>
          </a:bodyPr>
          <a:lstStyle/>
          <a:p>
            <a:pPr algn="just"/>
            <a:r>
              <a:rPr lang="vi-VN" sz="2000">
                <a:latin typeface="Times New Roman" panose="02020603050405020304" pitchFamily="18" charset="0"/>
                <a:cs typeface="Times New Roman" panose="02020603050405020304" pitchFamily="18" charset="0"/>
              </a:rPr>
              <a:t>Tương tự</a:t>
            </a:r>
          </a:p>
        </p:txBody>
      </p:sp>
      <p:sp>
        <p:nvSpPr>
          <p:cNvPr id="11" name="Hộp Văn bản 10">
            <a:extLst>
              <a:ext uri="{FF2B5EF4-FFF2-40B4-BE49-F238E27FC236}">
                <a16:creationId xmlns:a16="http://schemas.microsoft.com/office/drawing/2014/main" id="{0624B88E-FA6F-EF9E-9642-1E09276569B1}"/>
              </a:ext>
            </a:extLst>
          </p:cNvPr>
          <p:cNvSpPr txBox="1"/>
          <p:nvPr/>
        </p:nvSpPr>
        <p:spPr>
          <a:xfrm>
            <a:off x="4885691" y="6243759"/>
            <a:ext cx="2420618" cy="400110"/>
          </a:xfrm>
          <a:prstGeom prst="rect">
            <a:avLst/>
          </a:prstGeom>
          <a:noFill/>
        </p:spPr>
        <p:txBody>
          <a:bodyPr wrap="square" rtlCol="0">
            <a:spAutoFit/>
          </a:bodyPr>
          <a:lstStyle/>
          <a:p>
            <a:pPr algn="just"/>
            <a:r>
              <a:rPr lang="vi-VN" sz="2000">
                <a:latin typeface="Times New Roman" panose="02020603050405020304" pitchFamily="18" charset="0"/>
                <a:cs typeface="Times New Roman" panose="02020603050405020304" pitchFamily="18" charset="0"/>
              </a:rPr>
              <a:t>Thêm công nhân mới</a:t>
            </a:r>
          </a:p>
        </p:txBody>
      </p:sp>
      <p:pic>
        <p:nvPicPr>
          <p:cNvPr id="5128" name="Picture 8">
            <a:extLst>
              <a:ext uri="{FF2B5EF4-FFF2-40B4-BE49-F238E27FC236}">
                <a16:creationId xmlns:a16="http://schemas.microsoft.com/office/drawing/2014/main" id="{BD33FC79-6337-3065-A466-5B0C6478CB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
          <a:stretch/>
        </p:blipFill>
        <p:spPr bwMode="auto">
          <a:xfrm>
            <a:off x="4001975" y="3744055"/>
            <a:ext cx="4033521" cy="2534272"/>
          </a:xfrm>
          <a:prstGeom prst="rect">
            <a:avLst/>
          </a:prstGeom>
          <a:noFill/>
          <a:extLst>
            <a:ext uri="{909E8E84-426E-40DD-AFC4-6F175D3DCCD1}">
              <a14:hiddenFill xmlns:a14="http://schemas.microsoft.com/office/drawing/2010/main">
                <a:solidFill>
                  <a:srgbClr val="FFFFFF"/>
                </a:solidFill>
              </a14:hiddenFill>
            </a:ext>
          </a:extLst>
        </p:spPr>
      </p:pic>
      <p:sp>
        <p:nvSpPr>
          <p:cNvPr id="14" name="Hộp Văn bản 13">
            <a:extLst>
              <a:ext uri="{FF2B5EF4-FFF2-40B4-BE49-F238E27FC236}">
                <a16:creationId xmlns:a16="http://schemas.microsoft.com/office/drawing/2014/main" id="{121DCACA-2E16-4499-BFD0-C4080BBB87C4}"/>
              </a:ext>
            </a:extLst>
          </p:cNvPr>
          <p:cNvSpPr txBox="1"/>
          <p:nvPr/>
        </p:nvSpPr>
        <p:spPr>
          <a:xfrm>
            <a:off x="723132" y="3250224"/>
            <a:ext cx="2667000" cy="400110"/>
          </a:xfrm>
          <a:prstGeom prst="rect">
            <a:avLst/>
          </a:prstGeom>
          <a:noFill/>
        </p:spPr>
        <p:txBody>
          <a:bodyPr wrap="square" rtlCol="0">
            <a:spAutoFit/>
          </a:bodyPr>
          <a:lstStyle/>
          <a:p>
            <a:pPr algn="just"/>
            <a:r>
              <a:rPr lang="vi-VN" sz="2000">
                <a:latin typeface="Times New Roman" panose="02020603050405020304" pitchFamily="18" charset="0"/>
                <a:cs typeface="Times New Roman" panose="02020603050405020304" pitchFamily="18" charset="0"/>
              </a:rPr>
              <a:t>Thêm thực tập sinh mới</a:t>
            </a:r>
          </a:p>
        </p:txBody>
      </p:sp>
      <p:sp>
        <p:nvSpPr>
          <p:cNvPr id="15" name="Hộp Văn bản 14">
            <a:extLst>
              <a:ext uri="{FF2B5EF4-FFF2-40B4-BE49-F238E27FC236}">
                <a16:creationId xmlns:a16="http://schemas.microsoft.com/office/drawing/2014/main" id="{B0EDCE52-E680-03A3-5967-E7E80E878411}"/>
              </a:ext>
            </a:extLst>
          </p:cNvPr>
          <p:cNvSpPr txBox="1"/>
          <p:nvPr/>
        </p:nvSpPr>
        <p:spPr>
          <a:xfrm>
            <a:off x="8596193" y="3228505"/>
            <a:ext cx="2966720" cy="400110"/>
          </a:xfrm>
          <a:prstGeom prst="rect">
            <a:avLst/>
          </a:prstGeom>
          <a:noFill/>
        </p:spPr>
        <p:txBody>
          <a:bodyPr wrap="square" rtlCol="0">
            <a:spAutoFit/>
          </a:bodyPr>
          <a:lstStyle/>
          <a:p>
            <a:pPr algn="just"/>
            <a:r>
              <a:rPr lang="vi-VN" sz="2000">
                <a:latin typeface="Times New Roman" panose="02020603050405020304" pitchFamily="18" charset="0"/>
                <a:cs typeface="Times New Roman" panose="02020603050405020304" pitchFamily="18" charset="0"/>
              </a:rPr>
              <a:t>Thêm công nhân mới</a:t>
            </a:r>
          </a:p>
        </p:txBody>
      </p:sp>
    </p:spTree>
    <p:extLst>
      <p:ext uri="{BB962C8B-B14F-4D97-AF65-F5344CB8AC3E}">
        <p14:creationId xmlns:p14="http://schemas.microsoft.com/office/powerpoint/2010/main" val="248822630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9987C9AC-26BA-D9C6-0259-951051F7E893}"/>
              </a:ext>
            </a:extLst>
          </p:cNvPr>
          <p:cNvSpPr/>
          <p:nvPr/>
        </p:nvSpPr>
        <p:spPr>
          <a:xfrm>
            <a:off x="330200" y="236833"/>
            <a:ext cx="11531600" cy="58928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1FED33DD-5450-C2D7-A163-F63FC6682C6D}"/>
              </a:ext>
            </a:extLst>
          </p:cNvPr>
          <p:cNvSpPr txBox="1"/>
          <p:nvPr/>
        </p:nvSpPr>
        <p:spPr>
          <a:xfrm>
            <a:off x="667830" y="510202"/>
            <a:ext cx="10853609" cy="1015663"/>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Còn đây là sự khác biệt giữa 1 nhân sự vào công ty chưa đủ 10 năm và 1 nhân sự đã trên 10 năm sẽ có mức lương khác nhau theo quy chế riêng của công ty</a:t>
            </a:r>
          </a:p>
          <a:p>
            <a:endParaRPr lang="vi-VN"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3C67D6F-97B6-ED82-EF1F-83DB773A1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7"/>
          <a:stretch/>
        </p:blipFill>
        <p:spPr bwMode="auto">
          <a:xfrm>
            <a:off x="667831" y="1543090"/>
            <a:ext cx="5428169" cy="28556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E75A14A-D84D-E04C-4290-9BC1563483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3" t="3193"/>
          <a:stretch/>
        </p:blipFill>
        <p:spPr bwMode="auto">
          <a:xfrm>
            <a:off x="6572485" y="1543090"/>
            <a:ext cx="4867675" cy="2855646"/>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6EFA5C5C-5132-F020-12DF-85D17BE030B6}"/>
              </a:ext>
            </a:extLst>
          </p:cNvPr>
          <p:cNvSpPr txBox="1"/>
          <p:nvPr/>
        </p:nvSpPr>
        <p:spPr>
          <a:xfrm>
            <a:off x="667831" y="4617853"/>
            <a:ext cx="4175760"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Nhân sự có tên Nguyễn Duy Khang vào công ty được 3 năm</a:t>
            </a:r>
          </a:p>
        </p:txBody>
      </p:sp>
      <p:sp>
        <p:nvSpPr>
          <p:cNvPr id="9" name="Hộp Văn bản 8">
            <a:extLst>
              <a:ext uri="{FF2B5EF4-FFF2-40B4-BE49-F238E27FC236}">
                <a16:creationId xmlns:a16="http://schemas.microsoft.com/office/drawing/2014/main" id="{512DBFD5-F128-01DF-0D5B-9EC30BEDD9A2}"/>
              </a:ext>
            </a:extLst>
          </p:cNvPr>
          <p:cNvSpPr txBox="1"/>
          <p:nvPr/>
        </p:nvSpPr>
        <p:spPr>
          <a:xfrm>
            <a:off x="6572485" y="4617852"/>
            <a:ext cx="4663440"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Nhân sự có tên Nguyễn Lê Nhật Toàn vào công ty được 11 năm</a:t>
            </a:r>
          </a:p>
        </p:txBody>
      </p:sp>
    </p:spTree>
    <p:extLst>
      <p:ext uri="{BB962C8B-B14F-4D97-AF65-F5344CB8AC3E}">
        <p14:creationId xmlns:p14="http://schemas.microsoft.com/office/powerpoint/2010/main" val="68672180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578B9887-A8BB-83A9-781A-6D8C4FA332B5}"/>
              </a:ext>
            </a:extLst>
          </p:cNvPr>
          <p:cNvSpPr/>
          <p:nvPr/>
        </p:nvSpPr>
        <p:spPr>
          <a:xfrm>
            <a:off x="142240" y="236831"/>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887BF05F-E7D0-3FBD-8B82-4BAF561105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0" t="3052"/>
          <a:stretch/>
        </p:blipFill>
        <p:spPr bwMode="auto">
          <a:xfrm>
            <a:off x="355766" y="519764"/>
            <a:ext cx="5374639" cy="27570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DE15A02-7B93-730B-36CB-7BD401BE96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1" t="3992"/>
          <a:stretch/>
        </p:blipFill>
        <p:spPr bwMode="auto">
          <a:xfrm>
            <a:off x="6236446" y="519764"/>
            <a:ext cx="5676789" cy="271758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A0FDB95-8031-93BD-3967-228C302E87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3" t="3654" b="3369"/>
          <a:stretch/>
        </p:blipFill>
        <p:spPr bwMode="auto">
          <a:xfrm>
            <a:off x="355767" y="3620648"/>
            <a:ext cx="5374640" cy="289619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5BA50B3-6C3A-E652-B1C6-8C25B7A83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2" t="3592" r="1" b="3060"/>
          <a:stretch/>
        </p:blipFill>
        <p:spPr bwMode="auto">
          <a:xfrm>
            <a:off x="6236446" y="3620649"/>
            <a:ext cx="5676789" cy="289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8218"/>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p:cNvSpPr>
            <a:spLocks noGrp="1"/>
          </p:cNvSpPr>
          <p:nvPr>
            <p:ph type="sldNum" sz="quarter" idx="4294967295"/>
          </p:nvPr>
        </p:nvSpPr>
        <p:spPr>
          <a:xfrm>
            <a:off x="11668125" y="6484938"/>
            <a:ext cx="523875" cy="365125"/>
          </a:xfrm>
        </p:spPr>
        <p:txBody>
          <a:bodyPr/>
          <a:lstStyle/>
          <a:p>
            <a:fld id="{4997E989-D798-4C62-8E93-3D2D613C2488}" type="slidenum">
              <a:rPr lang="en-US" smtClean="0"/>
              <a:pPr/>
              <a:t>17</a:t>
            </a:fld>
            <a:endParaRPr lang="en-US" dirty="0"/>
          </a:p>
        </p:txBody>
      </p:sp>
      <p:sp>
        <p:nvSpPr>
          <p:cNvPr id="2" name="Hình chữ nhật 1">
            <a:extLst>
              <a:ext uri="{FF2B5EF4-FFF2-40B4-BE49-F238E27FC236}">
                <a16:creationId xmlns:a16="http://schemas.microsoft.com/office/drawing/2014/main" id="{4BABDFA8-14C2-7C6D-AABB-8B5A77CFD5C0}"/>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E29811D9-8112-28A6-5CF5-29E91556C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 t="1764" r="1" b="2810"/>
          <a:stretch/>
        </p:blipFill>
        <p:spPr bwMode="auto">
          <a:xfrm>
            <a:off x="282892" y="375920"/>
            <a:ext cx="5662297" cy="39725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4E27097-8124-D34A-7BCC-082464EBA4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7" t="1829" b="2745"/>
          <a:stretch/>
        </p:blipFill>
        <p:spPr bwMode="auto">
          <a:xfrm>
            <a:off x="6171406" y="2362200"/>
            <a:ext cx="5662297" cy="397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4463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5">
            <a:extLst>
              <a:ext uri="{FF2B5EF4-FFF2-40B4-BE49-F238E27FC236}">
                <a16:creationId xmlns:a16="http://schemas.microsoft.com/office/drawing/2014/main" id="{C7053943-004E-9771-8CDE-48319953F6CF}"/>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Slide Number Placeholder 1"/>
          <p:cNvSpPr>
            <a:spLocks noGrp="1"/>
          </p:cNvSpPr>
          <p:nvPr>
            <p:ph type="sldNum" sz="quarter" idx="4294967295"/>
          </p:nvPr>
        </p:nvSpPr>
        <p:spPr>
          <a:xfrm>
            <a:off x="11760200" y="6492875"/>
            <a:ext cx="431800" cy="365125"/>
          </a:xfrm>
          <a:prstGeom prst="rect">
            <a:avLst/>
          </a:prstGeom>
        </p:spPr>
        <p:txBody>
          <a:bodyPr/>
          <a:lstStyle/>
          <a:p>
            <a:fld id="{5AE1514C-5E56-4738-A1FF-4B1CFD2A3E36}" type="slidenum">
              <a:rPr lang="en-US" sz="2000" smtClean="0"/>
              <a:pPr/>
              <a:t>18</a:t>
            </a:fld>
            <a:endParaRPr lang="en-US" sz="2000" dirty="0"/>
          </a:p>
        </p:txBody>
      </p:sp>
      <p:pic>
        <p:nvPicPr>
          <p:cNvPr id="3" name="Picture 2">
            <a:extLst>
              <a:ext uri="{FF2B5EF4-FFF2-40B4-BE49-F238E27FC236}">
                <a16:creationId xmlns:a16="http://schemas.microsoft.com/office/drawing/2014/main" id="{66F1D948-8F1E-2C14-F125-22E09E061D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84"/>
          <a:stretch/>
        </p:blipFill>
        <p:spPr bwMode="auto">
          <a:xfrm>
            <a:off x="322125" y="325120"/>
            <a:ext cx="11547749" cy="4531360"/>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A2C7A8AF-F80A-3D91-EFF0-73459C83C7FF}"/>
              </a:ext>
            </a:extLst>
          </p:cNvPr>
          <p:cNvSpPr txBox="1"/>
          <p:nvPr/>
        </p:nvSpPr>
        <p:spPr>
          <a:xfrm>
            <a:off x="322125" y="5108520"/>
            <a:ext cx="10193475"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Khi người dùng lỡ chọn nhầm chức năng hoặc người dùng muốn thoát chức năng thêm mới nhân sự bằng cách chọn chức năng 6 để quay lại menu chính</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8575FB47-7820-48F9-EA82-27E5DCEBB996}"/>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10244" name="Picture 4">
            <a:extLst>
              <a:ext uri="{FF2B5EF4-FFF2-40B4-BE49-F238E27FC236}">
                <a16:creationId xmlns:a16="http://schemas.microsoft.com/office/drawing/2014/main" id="{57954D12-4137-D45A-4CB3-490EB61A9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914" y="2540014"/>
            <a:ext cx="9742812" cy="213725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37C633A-0CB7-F9C6-F9DE-907554CCA64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32080" y="595894"/>
            <a:ext cx="9742812" cy="180901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1789CADB-AC4E-B7A0-9AA4-6EFEABEAB68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36880" y="4947475"/>
            <a:ext cx="9742812" cy="1595893"/>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ECED96B2-FC62-E212-C73D-D7CA62443C49}"/>
              </a:ext>
            </a:extLst>
          </p:cNvPr>
          <p:cNvSpPr txBox="1"/>
          <p:nvPr/>
        </p:nvSpPr>
        <p:spPr>
          <a:xfrm>
            <a:off x="9874892" y="707633"/>
            <a:ext cx="1625600"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Danh sách trước khi xóa</a:t>
            </a:r>
          </a:p>
        </p:txBody>
      </p:sp>
      <p:sp>
        <p:nvSpPr>
          <p:cNvPr id="6" name="Hộp Văn bản 5">
            <a:extLst>
              <a:ext uri="{FF2B5EF4-FFF2-40B4-BE49-F238E27FC236}">
                <a16:creationId xmlns:a16="http://schemas.microsoft.com/office/drawing/2014/main" id="{6D0AF5B9-6F78-E163-B52D-F031E0ECCAF9}"/>
              </a:ext>
            </a:extLst>
          </p:cNvPr>
          <p:cNvSpPr txBox="1"/>
          <p:nvPr/>
        </p:nvSpPr>
        <p:spPr>
          <a:xfrm>
            <a:off x="436880" y="3092457"/>
            <a:ext cx="1768468"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Xóa nhân sự theo tên </a:t>
            </a:r>
          </a:p>
        </p:txBody>
      </p:sp>
      <p:sp>
        <p:nvSpPr>
          <p:cNvPr id="8" name="Hộp Văn bản 7">
            <a:extLst>
              <a:ext uri="{FF2B5EF4-FFF2-40B4-BE49-F238E27FC236}">
                <a16:creationId xmlns:a16="http://schemas.microsoft.com/office/drawing/2014/main" id="{364CCBDA-4CCD-2645-F210-735D6BB95965}"/>
              </a:ext>
            </a:extLst>
          </p:cNvPr>
          <p:cNvSpPr txBox="1"/>
          <p:nvPr/>
        </p:nvSpPr>
        <p:spPr>
          <a:xfrm>
            <a:off x="10179692" y="4820842"/>
            <a:ext cx="1768468" cy="707886"/>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Danh sách sau khi đã xóa</a:t>
            </a:r>
          </a:p>
        </p:txBody>
      </p:sp>
      <p:sp>
        <p:nvSpPr>
          <p:cNvPr id="3" name="Hộp Văn bản 31">
            <a:extLst>
              <a:ext uri="{FF2B5EF4-FFF2-40B4-BE49-F238E27FC236}">
                <a16:creationId xmlns:a16="http://schemas.microsoft.com/office/drawing/2014/main" id="{3C88482C-7A06-215A-56B7-4EE60CB48DA8}"/>
              </a:ext>
            </a:extLst>
          </p:cNvPr>
          <p:cNvSpPr txBox="1"/>
          <p:nvPr/>
        </p:nvSpPr>
        <p:spPr>
          <a:xfrm>
            <a:off x="132080" y="170782"/>
            <a:ext cx="6443330"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và xóa hồ sơ nhân sự</a:t>
            </a:r>
          </a:p>
        </p:txBody>
      </p:sp>
    </p:spTree>
    <p:extLst>
      <p:ext uri="{BB962C8B-B14F-4D97-AF65-F5344CB8AC3E}">
        <p14:creationId xmlns:p14="http://schemas.microsoft.com/office/powerpoint/2010/main" val="1680887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110512170"/>
              </p:ext>
            </p:extLst>
          </p:nvPr>
        </p:nvGraphicFramePr>
        <p:xfrm>
          <a:off x="1719072" y="451104"/>
          <a:ext cx="8461248" cy="463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11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CA077B79-E378-65C1-9282-34304FF9FA76}"/>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97137645-71A7-FC5A-82E9-5A4DBF54E1DE}"/>
              </a:ext>
            </a:extLst>
          </p:cNvPr>
          <p:cNvSpPr txBox="1"/>
          <p:nvPr/>
        </p:nvSpPr>
        <p:spPr>
          <a:xfrm>
            <a:off x="345440" y="4759578"/>
            <a:ext cx="11501120" cy="1323439"/>
          </a:xfrm>
          <a:prstGeom prst="rect">
            <a:avLst/>
          </a:prstGeom>
          <a:noFill/>
        </p:spPr>
        <p:txBody>
          <a:bodyPr wrap="square" rtlCol="0">
            <a:spAutoFit/>
          </a:bodyPr>
          <a:lstStyle/>
          <a:p>
            <a:r>
              <a:rPr lang="vi-VN" sz="2000" b="0" i="0">
                <a:effectLst/>
                <a:latin typeface="Times New Roman" panose="02020603050405020304" pitchFamily="18" charset="0"/>
                <a:cs typeface="Times New Roman" panose="02020603050405020304" pitchFamily="18" charset="0"/>
              </a:rPr>
              <a:t>Tìm và sửa sẽ có chức năng liệt kê theo alphabet nếu người dùng không nhớ mã nhân sự hoặc tên đã bị sai nên không thể tìm theo tên thì chúng ta có thể tìm theo phương pháp truyền thống đó là tự dò danh sách tên theo thứ tự abc.. và nhập mã nhân sự theo bảng đó. Tuy nhiên không khuyến khích chọn kiểu này vì nếu nhân sự đông thì việc tìm kiếm rất lâu</a:t>
            </a:r>
            <a:endParaRPr lang="vi-VN" sz="2000">
              <a:latin typeface="Times New Roman" panose="02020603050405020304" pitchFamily="18" charset="0"/>
              <a:cs typeface="Times New Roman" panose="02020603050405020304" pitchFamily="18" charset="0"/>
            </a:endParaRPr>
          </a:p>
        </p:txBody>
      </p:sp>
      <p:sp>
        <p:nvSpPr>
          <p:cNvPr id="5" name="Hộp Văn bản 31">
            <a:extLst>
              <a:ext uri="{FF2B5EF4-FFF2-40B4-BE49-F238E27FC236}">
                <a16:creationId xmlns:a16="http://schemas.microsoft.com/office/drawing/2014/main" id="{4D3C86AA-CB60-50FF-CB3F-F4BDE985F3DA}"/>
              </a:ext>
            </a:extLst>
          </p:cNvPr>
          <p:cNvSpPr txBox="1"/>
          <p:nvPr/>
        </p:nvSpPr>
        <p:spPr>
          <a:xfrm>
            <a:off x="345439" y="912231"/>
            <a:ext cx="6098599"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và sửa thông tin nhân sự</a:t>
            </a:r>
          </a:p>
        </p:txBody>
      </p:sp>
      <p:pic>
        <p:nvPicPr>
          <p:cNvPr id="7" name="Picture 6">
            <a:extLst>
              <a:ext uri="{FF2B5EF4-FFF2-40B4-BE49-F238E27FC236}">
                <a16:creationId xmlns:a16="http://schemas.microsoft.com/office/drawing/2014/main" id="{11074344-43D1-C203-53E4-778E503ED1A2}"/>
              </a:ext>
            </a:extLst>
          </p:cNvPr>
          <p:cNvPicPr>
            <a:picLocks noChangeAspect="1"/>
          </p:cNvPicPr>
          <p:nvPr/>
        </p:nvPicPr>
        <p:blipFill>
          <a:blip r:embed="rId2"/>
          <a:stretch>
            <a:fillRect/>
          </a:stretch>
        </p:blipFill>
        <p:spPr>
          <a:xfrm>
            <a:off x="345439" y="1343118"/>
            <a:ext cx="11533548" cy="3143822"/>
          </a:xfrm>
          <a:prstGeom prst="rect">
            <a:avLst/>
          </a:prstGeom>
        </p:spPr>
      </p:pic>
    </p:spTree>
    <p:extLst>
      <p:ext uri="{BB962C8B-B14F-4D97-AF65-F5344CB8AC3E}">
        <p14:creationId xmlns:p14="http://schemas.microsoft.com/office/powerpoint/2010/main" val="251103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3047242C-DED9-7B09-1F8A-ECBDDF22F543}"/>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8DD910BA-E322-64F3-C5DA-4EF2E0BC5D39}"/>
              </a:ext>
            </a:extLst>
          </p:cNvPr>
          <p:cNvSpPr txBox="1"/>
          <p:nvPr/>
        </p:nvSpPr>
        <p:spPr>
          <a:xfrm>
            <a:off x="594360" y="3907730"/>
            <a:ext cx="1100328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Hiển thị đầy đủ các thuộc tính riêng của từng loại nhân sự</a:t>
            </a:r>
          </a:p>
        </p:txBody>
      </p:sp>
      <p:sp>
        <p:nvSpPr>
          <p:cNvPr id="5" name="Hộp Văn bản 4">
            <a:extLst>
              <a:ext uri="{FF2B5EF4-FFF2-40B4-BE49-F238E27FC236}">
                <a16:creationId xmlns:a16="http://schemas.microsoft.com/office/drawing/2014/main" id="{E9F259EF-85AC-8BF9-F436-1AF301A35D82}"/>
              </a:ext>
            </a:extLst>
          </p:cNvPr>
          <p:cNvSpPr txBox="1"/>
          <p:nvPr/>
        </p:nvSpPr>
        <p:spPr>
          <a:xfrm>
            <a:off x="132080" y="5953760"/>
            <a:ext cx="1146556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Sau khi đã nhập thông tin mới cho phần cần sửa, hệ thống báo sửa thành công và in lại thông tin nhân sự mới</a:t>
            </a:r>
          </a:p>
        </p:txBody>
      </p:sp>
      <p:pic>
        <p:nvPicPr>
          <p:cNvPr id="12294" name="Picture 6">
            <a:extLst>
              <a:ext uri="{FF2B5EF4-FFF2-40B4-BE49-F238E27FC236}">
                <a16:creationId xmlns:a16="http://schemas.microsoft.com/office/drawing/2014/main" id="{BD65503B-D4AC-9372-A946-BD00CF5EDEBF}"/>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9931" y="575944"/>
            <a:ext cx="8905240" cy="319568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11057223-2FF3-FC6F-7B63-FAA134ECE0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8"/>
          <a:stretch/>
        </p:blipFill>
        <p:spPr bwMode="auto">
          <a:xfrm>
            <a:off x="594360" y="4635921"/>
            <a:ext cx="11003280" cy="115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0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C4E3595C-3B20-C910-6280-2E5C629C6D35}"/>
              </a:ext>
            </a:extLst>
          </p:cNvPr>
          <p:cNvSpPr/>
          <p:nvPr/>
        </p:nvSpPr>
        <p:spPr>
          <a:xfrm>
            <a:off x="132080" y="137800"/>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8EE02AA-5925-BA81-5977-AEBFD496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 y="584452"/>
            <a:ext cx="11450320" cy="1225542"/>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144B5355-6495-370D-B17E-E0DB19E18C7B}"/>
              </a:ext>
            </a:extLst>
          </p:cNvPr>
          <p:cNvSpPr txBox="1"/>
          <p:nvPr/>
        </p:nvSpPr>
        <p:spPr>
          <a:xfrm>
            <a:off x="132080" y="1784434"/>
            <a:ext cx="1145032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Đây là kiểu tìm kiếm chính xác nhưng không phân biệt hoa thường</a:t>
            </a:r>
          </a:p>
        </p:txBody>
      </p:sp>
      <p:pic>
        <p:nvPicPr>
          <p:cNvPr id="13316" name="Picture 4">
            <a:extLst>
              <a:ext uri="{FF2B5EF4-FFF2-40B4-BE49-F238E27FC236}">
                <a16:creationId xmlns:a16="http://schemas.microsoft.com/office/drawing/2014/main" id="{14F41BE5-8D7D-31F0-C77E-A1639ADD7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36" y="2446357"/>
            <a:ext cx="51625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A565DDA9-99D0-AD71-BA55-6E3C47212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 y="4673457"/>
            <a:ext cx="11450320" cy="1076325"/>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AD289385-FF84-ED71-6B65-EB46580C2EC7}"/>
              </a:ext>
            </a:extLst>
          </p:cNvPr>
          <p:cNvSpPr txBox="1"/>
          <p:nvPr/>
        </p:nvSpPr>
        <p:spPr>
          <a:xfrm>
            <a:off x="370840" y="5784820"/>
            <a:ext cx="918464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Tìm theo họ và tên cũng sẽ là tìm kiếm chính xác nhưng sẽ không phân biệt hoa thường</a:t>
            </a:r>
          </a:p>
        </p:txBody>
      </p:sp>
      <p:sp>
        <p:nvSpPr>
          <p:cNvPr id="7" name="Hộp Văn bản 31">
            <a:extLst>
              <a:ext uri="{FF2B5EF4-FFF2-40B4-BE49-F238E27FC236}">
                <a16:creationId xmlns:a16="http://schemas.microsoft.com/office/drawing/2014/main" id="{B0DEDF1B-03D5-6FDB-94F8-9AD437A45FFD}"/>
              </a:ext>
            </a:extLst>
          </p:cNvPr>
          <p:cNvSpPr txBox="1"/>
          <p:nvPr/>
        </p:nvSpPr>
        <p:spPr>
          <a:xfrm>
            <a:off x="113453" y="271753"/>
            <a:ext cx="4939650"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nhân sự theo tên</a:t>
            </a:r>
          </a:p>
        </p:txBody>
      </p:sp>
      <p:sp>
        <p:nvSpPr>
          <p:cNvPr id="8" name="Hộp Văn bản 31">
            <a:extLst>
              <a:ext uri="{FF2B5EF4-FFF2-40B4-BE49-F238E27FC236}">
                <a16:creationId xmlns:a16="http://schemas.microsoft.com/office/drawing/2014/main" id="{35B8E9B2-8DE6-8C55-59EE-FEAFEED3DB5E}"/>
              </a:ext>
            </a:extLst>
          </p:cNvPr>
          <p:cNvSpPr txBox="1"/>
          <p:nvPr/>
        </p:nvSpPr>
        <p:spPr>
          <a:xfrm>
            <a:off x="132080" y="4278380"/>
            <a:ext cx="5747725"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nhân sự theo họ và tên</a:t>
            </a:r>
          </a:p>
        </p:txBody>
      </p:sp>
    </p:spTree>
    <p:extLst>
      <p:ext uri="{BB962C8B-B14F-4D97-AF65-F5344CB8AC3E}">
        <p14:creationId xmlns:p14="http://schemas.microsoft.com/office/powerpoint/2010/main" val="4015098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62AE5198-BB98-5EBC-0837-1BA42FD4B957}"/>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14338" name="Picture 2">
            <a:extLst>
              <a:ext uri="{FF2B5EF4-FFF2-40B4-BE49-F238E27FC236}">
                <a16:creationId xmlns:a16="http://schemas.microsoft.com/office/drawing/2014/main" id="{0E2F7FBC-AC1E-D020-B4E3-B6151B48A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748159"/>
            <a:ext cx="11551920" cy="108900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842C3B0-DAE9-4668-9908-A010DFAD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2700699"/>
            <a:ext cx="11551920" cy="110585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6E8B5FA-1047-1DB1-9E46-41325EF20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 y="4882391"/>
            <a:ext cx="11551920" cy="1166813"/>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31">
            <a:extLst>
              <a:ext uri="{FF2B5EF4-FFF2-40B4-BE49-F238E27FC236}">
                <a16:creationId xmlns:a16="http://schemas.microsoft.com/office/drawing/2014/main" id="{6F66180F-169D-9E25-565D-3ED92C580691}"/>
              </a:ext>
            </a:extLst>
          </p:cNvPr>
          <p:cNvSpPr txBox="1"/>
          <p:nvPr/>
        </p:nvSpPr>
        <p:spPr>
          <a:xfrm>
            <a:off x="5428630" y="320286"/>
            <a:ext cx="6443330"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nhân sự theo mã nhân sự</a:t>
            </a:r>
          </a:p>
        </p:txBody>
      </p:sp>
      <p:sp>
        <p:nvSpPr>
          <p:cNvPr id="8" name="Hộp Văn bản 31">
            <a:extLst>
              <a:ext uri="{FF2B5EF4-FFF2-40B4-BE49-F238E27FC236}">
                <a16:creationId xmlns:a16="http://schemas.microsoft.com/office/drawing/2014/main" id="{462E34B4-DDED-92BA-61F7-795A7B348251}"/>
              </a:ext>
            </a:extLst>
          </p:cNvPr>
          <p:cNvSpPr txBox="1"/>
          <p:nvPr/>
        </p:nvSpPr>
        <p:spPr>
          <a:xfrm>
            <a:off x="320040" y="2275840"/>
            <a:ext cx="6443330"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nhân sự vào công ty sớm nhất</a:t>
            </a:r>
          </a:p>
        </p:txBody>
      </p:sp>
      <p:sp>
        <p:nvSpPr>
          <p:cNvPr id="9" name="Hộp Văn bản 31">
            <a:extLst>
              <a:ext uri="{FF2B5EF4-FFF2-40B4-BE49-F238E27FC236}">
                <a16:creationId xmlns:a16="http://schemas.microsoft.com/office/drawing/2014/main" id="{8C6F8B17-0D62-187A-ADF9-77B3231FF05C}"/>
              </a:ext>
            </a:extLst>
          </p:cNvPr>
          <p:cNvSpPr txBox="1"/>
          <p:nvPr/>
        </p:nvSpPr>
        <p:spPr>
          <a:xfrm>
            <a:off x="4763268" y="4463559"/>
            <a:ext cx="710869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tìm nhân sự có mức lương cao nhất</a:t>
            </a:r>
          </a:p>
        </p:txBody>
      </p:sp>
    </p:spTree>
    <p:extLst>
      <p:ext uri="{BB962C8B-B14F-4D97-AF65-F5344CB8AC3E}">
        <p14:creationId xmlns:p14="http://schemas.microsoft.com/office/powerpoint/2010/main" val="48285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B36D717-CC91-DF68-6FA5-4AC97283C34B}"/>
              </a:ext>
            </a:extLst>
          </p:cNvPr>
          <p:cNvSpPr/>
          <p:nvPr/>
        </p:nvSpPr>
        <p:spPr>
          <a:xfrm>
            <a:off x="13208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1DAC6815-FD97-16BD-B41C-C2DE9CB46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02" y="818285"/>
            <a:ext cx="11409680" cy="217645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13449585-C9BC-E5B3-EE09-7205CEBAC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02" y="3693308"/>
            <a:ext cx="11409680"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2721010-84B6-1B41-8709-B497ACCFD45C}"/>
              </a:ext>
            </a:extLst>
          </p:cNvPr>
          <p:cNvSpPr txBox="1"/>
          <p:nvPr/>
        </p:nvSpPr>
        <p:spPr>
          <a:xfrm>
            <a:off x="391160" y="6195172"/>
            <a:ext cx="1010412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Chức năng số 10 là chức năng liệt kê theo đối tượng thì vẫn có nút exit nếu muốn thoát</a:t>
            </a:r>
          </a:p>
        </p:txBody>
      </p:sp>
      <p:sp>
        <p:nvSpPr>
          <p:cNvPr id="2" name="Hộp Văn bản 31">
            <a:extLst>
              <a:ext uri="{FF2B5EF4-FFF2-40B4-BE49-F238E27FC236}">
                <a16:creationId xmlns:a16="http://schemas.microsoft.com/office/drawing/2014/main" id="{444964CA-7E43-AA4F-ABE1-D398CAE77307}"/>
              </a:ext>
            </a:extLst>
          </p:cNvPr>
          <p:cNvSpPr txBox="1"/>
          <p:nvPr/>
        </p:nvSpPr>
        <p:spPr>
          <a:xfrm>
            <a:off x="274203" y="381749"/>
            <a:ext cx="7040998"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toàn bộ nhân sự trong công ty</a:t>
            </a:r>
          </a:p>
        </p:txBody>
      </p:sp>
      <p:sp>
        <p:nvSpPr>
          <p:cNvPr id="3" name="Hộp Văn bản 31">
            <a:extLst>
              <a:ext uri="{FF2B5EF4-FFF2-40B4-BE49-F238E27FC236}">
                <a16:creationId xmlns:a16="http://schemas.microsoft.com/office/drawing/2014/main" id="{7C9468EA-0E52-8661-A6C1-C51E0FA38114}"/>
              </a:ext>
            </a:extLst>
          </p:cNvPr>
          <p:cNvSpPr txBox="1"/>
          <p:nvPr/>
        </p:nvSpPr>
        <p:spPr>
          <a:xfrm>
            <a:off x="274202" y="3262421"/>
            <a:ext cx="5254728"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theo đối tượng</a:t>
            </a:r>
          </a:p>
        </p:txBody>
      </p:sp>
    </p:spTree>
    <p:extLst>
      <p:ext uri="{BB962C8B-B14F-4D97-AF65-F5344CB8AC3E}">
        <p14:creationId xmlns:p14="http://schemas.microsoft.com/office/powerpoint/2010/main" val="201957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62B56C98-2D4A-B165-7674-666C88AE9F60}"/>
              </a:ext>
            </a:extLst>
          </p:cNvPr>
          <p:cNvSpPr/>
          <p:nvPr/>
        </p:nvSpPr>
        <p:spPr>
          <a:xfrm>
            <a:off x="10160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16388" name="Picture 4">
            <a:extLst>
              <a:ext uri="{FF2B5EF4-FFF2-40B4-BE49-F238E27FC236}">
                <a16:creationId xmlns:a16="http://schemas.microsoft.com/office/drawing/2014/main" id="{E38E35CD-5A93-6F32-AAA0-115BCFA517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8" b="8156"/>
          <a:stretch/>
        </p:blipFill>
        <p:spPr bwMode="auto">
          <a:xfrm>
            <a:off x="260261" y="3857545"/>
            <a:ext cx="8429625" cy="263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5325E2-A7CB-B5D9-F46E-661FAB45319E}"/>
              </a:ext>
            </a:extLst>
          </p:cNvPr>
          <p:cNvPicPr>
            <a:picLocks noChangeAspect="1"/>
          </p:cNvPicPr>
          <p:nvPr/>
        </p:nvPicPr>
        <p:blipFill>
          <a:blip r:embed="rId3"/>
          <a:stretch>
            <a:fillRect/>
          </a:stretch>
        </p:blipFill>
        <p:spPr>
          <a:xfrm>
            <a:off x="260261" y="843280"/>
            <a:ext cx="11671477" cy="2032104"/>
          </a:xfrm>
          <a:prstGeom prst="rect">
            <a:avLst/>
          </a:prstGeom>
        </p:spPr>
      </p:pic>
      <p:sp>
        <p:nvSpPr>
          <p:cNvPr id="8" name="Hộp Văn bản 31">
            <a:extLst>
              <a:ext uri="{FF2B5EF4-FFF2-40B4-BE49-F238E27FC236}">
                <a16:creationId xmlns:a16="http://schemas.microsoft.com/office/drawing/2014/main" id="{C6F985F0-7436-74BC-9E48-9A9311AB4A4B}"/>
              </a:ext>
            </a:extLst>
          </p:cNvPr>
          <p:cNvSpPr txBox="1"/>
          <p:nvPr/>
        </p:nvSpPr>
        <p:spPr>
          <a:xfrm>
            <a:off x="260261" y="430763"/>
            <a:ext cx="7126058"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tên tất cả nhân sự theo alphabet</a:t>
            </a:r>
          </a:p>
        </p:txBody>
      </p:sp>
      <p:sp>
        <p:nvSpPr>
          <p:cNvPr id="9" name="Hộp Văn bản 31">
            <a:extLst>
              <a:ext uri="{FF2B5EF4-FFF2-40B4-BE49-F238E27FC236}">
                <a16:creationId xmlns:a16="http://schemas.microsoft.com/office/drawing/2014/main" id="{47255373-7D66-CCE4-2698-49ED4035C24E}"/>
              </a:ext>
            </a:extLst>
          </p:cNvPr>
          <p:cNvSpPr txBox="1"/>
          <p:nvPr/>
        </p:nvSpPr>
        <p:spPr>
          <a:xfrm>
            <a:off x="260261" y="3426658"/>
            <a:ext cx="7668319"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tuổi của từng nhân sự trong công ty</a:t>
            </a:r>
          </a:p>
        </p:txBody>
      </p:sp>
    </p:spTree>
    <p:extLst>
      <p:ext uri="{BB962C8B-B14F-4D97-AF65-F5344CB8AC3E}">
        <p14:creationId xmlns:p14="http://schemas.microsoft.com/office/powerpoint/2010/main" val="261573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30C83A3E-5E89-9369-2CB9-56F338587495}"/>
              </a:ext>
            </a:extLst>
          </p:cNvPr>
          <p:cNvSpPr/>
          <p:nvPr/>
        </p:nvSpPr>
        <p:spPr>
          <a:xfrm>
            <a:off x="10160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pic>
        <p:nvPicPr>
          <p:cNvPr id="17410" name="Picture 2">
            <a:extLst>
              <a:ext uri="{FF2B5EF4-FFF2-40B4-BE49-F238E27FC236}">
                <a16:creationId xmlns:a16="http://schemas.microsoft.com/office/drawing/2014/main" id="{DB9F4FF0-3BC8-46E7-B67D-E09BE8122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 y="1090981"/>
            <a:ext cx="11379200" cy="2711450"/>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EECE2C33-E154-9FE4-B6B6-71A1236231A6}"/>
              </a:ext>
            </a:extLst>
          </p:cNvPr>
          <p:cNvSpPr txBox="1"/>
          <p:nvPr/>
        </p:nvSpPr>
        <p:spPr>
          <a:xfrm>
            <a:off x="3341340" y="4288526"/>
            <a:ext cx="664100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Quy định tăng lương như hình bên: </a:t>
            </a:r>
          </a:p>
        </p:txBody>
      </p:sp>
      <p:pic>
        <p:nvPicPr>
          <p:cNvPr id="6" name="Picture 8">
            <a:extLst>
              <a:ext uri="{FF2B5EF4-FFF2-40B4-BE49-F238E27FC236}">
                <a16:creationId xmlns:a16="http://schemas.microsoft.com/office/drawing/2014/main" id="{EC61A820-6672-F468-3892-189368B24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240" y="3271520"/>
            <a:ext cx="4494360" cy="328168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31">
            <a:extLst>
              <a:ext uri="{FF2B5EF4-FFF2-40B4-BE49-F238E27FC236}">
                <a16:creationId xmlns:a16="http://schemas.microsoft.com/office/drawing/2014/main" id="{C7A722AA-BF12-8037-7B57-BEFD3A637791}"/>
              </a:ext>
            </a:extLst>
          </p:cNvPr>
          <p:cNvSpPr txBox="1"/>
          <p:nvPr/>
        </p:nvSpPr>
        <p:spPr>
          <a:xfrm>
            <a:off x="375920" y="660094"/>
            <a:ext cx="7801935"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các nhân sự đủ điều kiện tăng lương </a:t>
            </a:r>
          </a:p>
        </p:txBody>
      </p:sp>
    </p:spTree>
    <p:extLst>
      <p:ext uri="{BB962C8B-B14F-4D97-AF65-F5344CB8AC3E}">
        <p14:creationId xmlns:p14="http://schemas.microsoft.com/office/powerpoint/2010/main" val="204874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881F7118-2140-23D6-7FAB-20D06AF6945D}"/>
              </a:ext>
            </a:extLst>
          </p:cNvPr>
          <p:cNvSpPr/>
          <p:nvPr/>
        </p:nvSpPr>
        <p:spPr>
          <a:xfrm>
            <a:off x="101600" y="204776"/>
            <a:ext cx="11927840" cy="64484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solidFill>
              <a:latin typeface="Times New Roman" panose="02020603050405020304" pitchFamily="18" charset="0"/>
              <a:cs typeface="Times New Roman" panose="02020603050405020304" pitchFamily="18" charset="0"/>
            </a:endParaRPr>
          </a:p>
        </p:txBody>
      </p:sp>
      <p:pic>
        <p:nvPicPr>
          <p:cNvPr id="18436" name="Picture 4">
            <a:extLst>
              <a:ext uri="{FF2B5EF4-FFF2-40B4-BE49-F238E27FC236}">
                <a16:creationId xmlns:a16="http://schemas.microsoft.com/office/drawing/2014/main" id="{DBE51C09-48F9-FA67-F09A-D391DAC7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717811"/>
            <a:ext cx="79914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CCDCB361-5164-A44A-167C-327E42E4929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9120" y="2832578"/>
            <a:ext cx="11176000" cy="2582995"/>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5EB5BBF0-5819-BDC2-BC00-5FE4585A18B4}"/>
              </a:ext>
            </a:extLst>
          </p:cNvPr>
          <p:cNvSpPr txBox="1"/>
          <p:nvPr/>
        </p:nvSpPr>
        <p:spPr>
          <a:xfrm>
            <a:off x="579120" y="5415573"/>
            <a:ext cx="1064768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Và chức năng 15 cũng là chức năng cuối cùng, đó là thoát khỏi Menu Quản Lý và dừng chương trình</a:t>
            </a:r>
          </a:p>
        </p:txBody>
      </p:sp>
      <p:sp>
        <p:nvSpPr>
          <p:cNvPr id="8" name="Hộp Văn bản 7">
            <a:extLst>
              <a:ext uri="{FF2B5EF4-FFF2-40B4-BE49-F238E27FC236}">
                <a16:creationId xmlns:a16="http://schemas.microsoft.com/office/drawing/2014/main" id="{4C8466C9-7705-7C9E-3ABB-CB3966A7974B}"/>
              </a:ext>
            </a:extLst>
          </p:cNvPr>
          <p:cNvSpPr txBox="1"/>
          <p:nvPr/>
        </p:nvSpPr>
        <p:spPr>
          <a:xfrm>
            <a:off x="3738880" y="6040403"/>
            <a:ext cx="4480560" cy="400110"/>
          </a:xfrm>
          <a:prstGeom prst="rect">
            <a:avLst/>
          </a:prstGeom>
          <a:noFill/>
        </p:spPr>
        <p:txBody>
          <a:bodyPr wrap="square" rtlCol="0">
            <a:spAutoFit/>
          </a:bodyPr>
          <a:lstStyle/>
          <a:p>
            <a:r>
              <a:rPr lang="vi-VN" sz="2000">
                <a:latin typeface="Times New Roman" panose="02020603050405020304" pitchFamily="18" charset="0"/>
                <a:cs typeface="Times New Roman" panose="02020603050405020304" pitchFamily="18" charset="0"/>
              </a:rPr>
              <a:t>Kết thúc việc sử dụng của người quản lý ! </a:t>
            </a:r>
          </a:p>
        </p:txBody>
      </p:sp>
      <p:sp>
        <p:nvSpPr>
          <p:cNvPr id="2" name="Hộp Văn bản 31">
            <a:extLst>
              <a:ext uri="{FF2B5EF4-FFF2-40B4-BE49-F238E27FC236}">
                <a16:creationId xmlns:a16="http://schemas.microsoft.com/office/drawing/2014/main" id="{51F9630B-BC78-C999-357E-9A8E65236CF2}"/>
              </a:ext>
            </a:extLst>
          </p:cNvPr>
          <p:cNvSpPr txBox="1"/>
          <p:nvPr/>
        </p:nvSpPr>
        <p:spPr>
          <a:xfrm>
            <a:off x="579120" y="302233"/>
            <a:ext cx="6987835"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tính lương trung bình của cả công ty</a:t>
            </a:r>
          </a:p>
        </p:txBody>
      </p:sp>
      <p:sp>
        <p:nvSpPr>
          <p:cNvPr id="3" name="Hộp Văn bản 31">
            <a:extLst>
              <a:ext uri="{FF2B5EF4-FFF2-40B4-BE49-F238E27FC236}">
                <a16:creationId xmlns:a16="http://schemas.microsoft.com/office/drawing/2014/main" id="{B19FA179-DC58-4786-1D34-40237CA203F0}"/>
              </a:ext>
            </a:extLst>
          </p:cNvPr>
          <p:cNvSpPr txBox="1"/>
          <p:nvPr/>
        </p:nvSpPr>
        <p:spPr>
          <a:xfrm>
            <a:off x="579120" y="2409429"/>
            <a:ext cx="6498738"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200">
                <a:solidFill>
                  <a:srgbClr val="000000"/>
                </a:solidFill>
                <a:latin typeface="Times New Roman" panose="02020603050405020304" pitchFamily="18" charset="0"/>
                <a:cs typeface="Times New Roman" panose="02020603050405020304" pitchFamily="18" charset="0"/>
              </a:rPr>
              <a:t>Thực hiện chức năng liệt kê thoát khỏi MENU quản lý</a:t>
            </a:r>
          </a:p>
        </p:txBody>
      </p:sp>
    </p:spTree>
    <p:extLst>
      <p:ext uri="{BB962C8B-B14F-4D97-AF65-F5344CB8AC3E}">
        <p14:creationId xmlns:p14="http://schemas.microsoft.com/office/powerpoint/2010/main" val="102591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C580D63-8909-B461-887A-44C2F381E906}"/>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137919" y="255588"/>
            <a:ext cx="9889865" cy="5230811"/>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6089E385-016F-72E1-B7DB-B204444A572D}"/>
              </a:ext>
            </a:extLst>
          </p:cNvPr>
          <p:cNvSpPr txBox="1"/>
          <p:nvPr/>
        </p:nvSpPr>
        <p:spPr>
          <a:xfrm>
            <a:off x="1137919" y="5638800"/>
            <a:ext cx="9889865" cy="707886"/>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Nhập đầy đủ thông tin của nhân viên có tên Nguyễn Việt Thành và chọn chức năng thêm nhân viên</a:t>
            </a:r>
          </a:p>
        </p:txBody>
      </p:sp>
    </p:spTree>
    <p:extLst>
      <p:ext uri="{BB962C8B-B14F-4D97-AF65-F5344CB8AC3E}">
        <p14:creationId xmlns:p14="http://schemas.microsoft.com/office/powerpoint/2010/main" val="4154390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2B46EB08-0C5B-E7BC-5AD3-34CFD3C1336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55040" y="131129"/>
            <a:ext cx="10362896" cy="5416232"/>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D651C3B-18F5-3938-2611-11C2F254ACAE}"/>
              </a:ext>
            </a:extLst>
          </p:cNvPr>
          <p:cNvSpPr txBox="1"/>
          <p:nvPr/>
        </p:nvSpPr>
        <p:spPr>
          <a:xfrm>
            <a:off x="955040" y="5842000"/>
            <a:ext cx="7711440" cy="400110"/>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Thực hiện chức năng thêm nhân viên tên Nguyễn Việt Thành thành công</a:t>
            </a:r>
          </a:p>
        </p:txBody>
      </p:sp>
    </p:spTree>
    <p:extLst>
      <p:ext uri="{BB962C8B-B14F-4D97-AF65-F5344CB8AC3E}">
        <p14:creationId xmlns:p14="http://schemas.microsoft.com/office/powerpoint/2010/main" val="89436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6B9182-A2E3-4A13-8265-24992AE85B74}"/>
              </a:ext>
            </a:extLst>
          </p:cNvPr>
          <p:cNvSpPr>
            <a:spLocks noGrp="1"/>
          </p:cNvSpPr>
          <p:nvPr>
            <p:ph type="body" sz="quarter" idx="10"/>
          </p:nvPr>
        </p:nvSpPr>
        <p:spPr>
          <a:xfrm>
            <a:off x="864296" y="2761725"/>
            <a:ext cx="5671764" cy="507831"/>
          </a:xfrm>
          <a:scene3d>
            <a:camera prst="perspectiveRelaxedModerately"/>
            <a:lightRig rig="threePt" dir="t"/>
          </a:scene3d>
        </p:spPr>
        <p:txBody>
          <a:bodyPr/>
          <a:lstStyle/>
          <a:p>
            <a:r>
              <a:rPr lang="vi-VN" sz="3000" dirty="0">
                <a:latin typeface="Times New Roman" panose="02020603050405020304" pitchFamily="18" charset="0"/>
                <a:cs typeface="Times New Roman" panose="02020603050405020304" pitchFamily="18" charset="0"/>
              </a:rPr>
              <a:t>Nhóm 1 thực hiện đề tài</a:t>
            </a:r>
            <a:endParaRPr lang="en-US" sz="3000" dirty="0">
              <a:latin typeface="Times New Roman" panose="02020603050405020304" pitchFamily="18" charset="0"/>
              <a:cs typeface="Times New Roman" panose="02020603050405020304" pitchFamily="18" charset="0"/>
            </a:endParaRPr>
          </a:p>
        </p:txBody>
      </p:sp>
      <p:graphicFrame>
        <p:nvGraphicFramePr>
          <p:cNvPr id="7" name="Table 8">
            <a:extLst>
              <a:ext uri="{FF2B5EF4-FFF2-40B4-BE49-F238E27FC236}">
                <a16:creationId xmlns:a16="http://schemas.microsoft.com/office/drawing/2014/main" id="{392F2934-37EB-4C79-81BF-F48FE7751D04}"/>
              </a:ext>
            </a:extLst>
          </p:cNvPr>
          <p:cNvGraphicFramePr>
            <a:graphicFrameLocks noGrp="1"/>
          </p:cNvGraphicFramePr>
          <p:nvPr>
            <p:extLst>
              <p:ext uri="{D42A27DB-BD31-4B8C-83A1-F6EECF244321}">
                <p14:modId xmlns:p14="http://schemas.microsoft.com/office/powerpoint/2010/main" val="3305360828"/>
              </p:ext>
            </p:extLst>
          </p:nvPr>
        </p:nvGraphicFramePr>
        <p:xfrm>
          <a:off x="864296" y="3269556"/>
          <a:ext cx="10952480" cy="2277388"/>
        </p:xfrm>
        <a:graphic>
          <a:graphicData uri="http://schemas.openxmlformats.org/drawingml/2006/table">
            <a:tbl>
              <a:tblPr firstRow="1" bandRow="1">
                <a:tableStyleId>{5C22544A-7EE6-4342-B048-85BDC9FD1C3A}</a:tableStyleId>
              </a:tblPr>
              <a:tblGrid>
                <a:gridCol w="790787">
                  <a:extLst>
                    <a:ext uri="{9D8B030D-6E8A-4147-A177-3AD203B41FA5}">
                      <a16:colId xmlns:a16="http://schemas.microsoft.com/office/drawing/2014/main" val="1023639556"/>
                    </a:ext>
                  </a:extLst>
                </a:gridCol>
                <a:gridCol w="2915671">
                  <a:extLst>
                    <a:ext uri="{9D8B030D-6E8A-4147-A177-3AD203B41FA5}">
                      <a16:colId xmlns:a16="http://schemas.microsoft.com/office/drawing/2014/main" val="3259733414"/>
                    </a:ext>
                  </a:extLst>
                </a:gridCol>
                <a:gridCol w="1678342">
                  <a:extLst>
                    <a:ext uri="{9D8B030D-6E8A-4147-A177-3AD203B41FA5}">
                      <a16:colId xmlns:a16="http://schemas.microsoft.com/office/drawing/2014/main" val="3512274065"/>
                    </a:ext>
                  </a:extLst>
                </a:gridCol>
                <a:gridCol w="3332480">
                  <a:extLst>
                    <a:ext uri="{9D8B030D-6E8A-4147-A177-3AD203B41FA5}">
                      <a16:colId xmlns:a16="http://schemas.microsoft.com/office/drawing/2014/main" val="4102410254"/>
                    </a:ext>
                  </a:extLst>
                </a:gridCol>
                <a:gridCol w="2235200">
                  <a:extLst>
                    <a:ext uri="{9D8B030D-6E8A-4147-A177-3AD203B41FA5}">
                      <a16:colId xmlns:a16="http://schemas.microsoft.com/office/drawing/2014/main" val="2214431615"/>
                    </a:ext>
                  </a:extLst>
                </a:gridCol>
              </a:tblGrid>
              <a:tr h="643350">
                <a:tc>
                  <a:txBody>
                    <a:bodyPr/>
                    <a:lstStyle/>
                    <a:p>
                      <a:pPr algn="ctr"/>
                      <a:r>
                        <a:rPr lang="vi-VN" sz="2000" dirty="0">
                          <a:latin typeface="Times New Roman" panose="02020603050405020304" pitchFamily="18" charset="0"/>
                          <a:cs typeface="Times New Roman" panose="02020603050405020304" pitchFamily="18" charset="0"/>
                        </a:rPr>
                        <a:t>STT </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Họ </a:t>
                      </a:r>
                      <a:r>
                        <a:rPr lang="vi-VN" sz="2000">
                          <a:latin typeface="Times New Roman" panose="02020603050405020304" pitchFamily="18" charset="0"/>
                          <a:cs typeface="Times New Roman" panose="02020603050405020304" pitchFamily="18" charset="0"/>
                        </a:rPr>
                        <a:t>và tên sinh </a:t>
                      </a:r>
                      <a:r>
                        <a:rPr lang="vi-VN" sz="2000" dirty="0">
                          <a:latin typeface="Times New Roman" panose="02020603050405020304" pitchFamily="18" charset="0"/>
                          <a:cs typeface="Times New Roman" panose="02020603050405020304" pitchFamily="18" charset="0"/>
                        </a:rPr>
                        <a:t>v</a:t>
                      </a:r>
                      <a:r>
                        <a:rPr lang="vi-VN" sz="2000">
                          <a:latin typeface="Times New Roman" panose="02020603050405020304" pitchFamily="18" charset="0"/>
                          <a:cs typeface="Times New Roman" panose="02020603050405020304" pitchFamily="18" charset="0"/>
                        </a:rPr>
                        <a:t>iên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MSSV</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Nhiệm vụ từng thành viên</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000">
                          <a:latin typeface="Times New Roman" panose="02020603050405020304" pitchFamily="18" charset="0"/>
                          <a:cs typeface="Times New Roman" panose="02020603050405020304" pitchFamily="18" charset="0"/>
                        </a:rPr>
                        <a:t>Công sức đóng góp (tổng 100%)</a:t>
                      </a:r>
                      <a:endParaRPr lang="en-US" sz="200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0223712"/>
                  </a:ext>
                </a:extLst>
              </a:tr>
              <a:tr h="469324">
                <a:tc>
                  <a:txBody>
                    <a:bodyPr/>
                    <a:lstStyle/>
                    <a:p>
                      <a:pPr algn="ctr"/>
                      <a:r>
                        <a:rPr lang="vi-VN" sz="2000" dirty="0">
                          <a:latin typeface="Times New Roman" panose="02020603050405020304" pitchFamily="18" charset="0"/>
                          <a:cs typeface="Times New Roman" panose="02020603050405020304" pitchFamily="18" charset="0"/>
                        </a:rPr>
                        <a:t>1</a:t>
                      </a:r>
                    </a:p>
                  </a:txBody>
                  <a:tcPr/>
                </a:tc>
                <a:tc>
                  <a:txBody>
                    <a:bodyPr/>
                    <a:lstStyle/>
                    <a:p>
                      <a:pPr algn="ctr"/>
                      <a:r>
                        <a:rPr lang="vi-VN" sz="2000" dirty="0">
                          <a:latin typeface="Times New Roman" panose="02020603050405020304" pitchFamily="18" charset="0"/>
                          <a:cs typeface="Times New Roman" panose="02020603050405020304" pitchFamily="18" charset="0"/>
                        </a:rPr>
                        <a:t>Nguyễn Việt Thành</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a:solidFill>
                            <a:schemeClr val="dk1"/>
                          </a:solidFill>
                          <a:effectLst/>
                          <a:latin typeface="Times New Roman" panose="02020603050405020304" pitchFamily="18" charset="0"/>
                          <a:ea typeface="+mn-ea"/>
                          <a:cs typeface="Times New Roman" panose="02020603050405020304" pitchFamily="18" charset="0"/>
                        </a:rPr>
                        <a:t>2108110289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Sơ đồ </a:t>
                      </a:r>
                      <a:r>
                        <a:rPr lang="vi-VN" sz="2000">
                          <a:latin typeface="Times New Roman" panose="02020603050405020304" pitchFamily="18" charset="0"/>
                          <a:cs typeface="Times New Roman" panose="02020603050405020304" pitchFamily="18" charset="0"/>
                        </a:rPr>
                        <a:t>class,</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Use Case và GUI</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30%</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1307761"/>
                  </a:ext>
                </a:extLst>
              </a:tr>
              <a:tr h="401112">
                <a:tc>
                  <a:txBody>
                    <a:bodyPr/>
                    <a:lstStyle/>
                    <a:p>
                      <a:pPr algn="ctr"/>
                      <a:r>
                        <a:rPr lang="vi-VN" sz="2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Nhữ Văn Tiến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a:solidFill>
                            <a:schemeClr val="dk1"/>
                          </a:solidFill>
                          <a:effectLst/>
                          <a:latin typeface="Times New Roman" panose="02020603050405020304" pitchFamily="18" charset="0"/>
                          <a:ea typeface="+mn-ea"/>
                          <a:cs typeface="Times New Roman" panose="02020603050405020304" pitchFamily="18" charset="0"/>
                        </a:rPr>
                        <a:t>2108110287</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Code chính</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40%</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5260866"/>
                  </a:ext>
                </a:extLst>
              </a:tr>
              <a:tr h="401112">
                <a:tc>
                  <a:txBody>
                    <a:bodyPr/>
                    <a:lstStyle/>
                    <a:p>
                      <a:pPr algn="ctr"/>
                      <a:r>
                        <a:rPr lang="vi-VN" sz="2000" dirty="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Kha Lê Trọng Tín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dirty="0">
                          <a:latin typeface="Times New Roman" panose="02020603050405020304" pitchFamily="18" charset="0"/>
                          <a:cs typeface="Times New Roman" panose="02020603050405020304" pitchFamily="18" charset="0"/>
                        </a:rPr>
                        <a:t>2108110139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Ppt, word</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vi-VN" sz="2000">
                          <a:latin typeface="Times New Roman" panose="02020603050405020304" pitchFamily="18" charset="0"/>
                          <a:cs typeface="Times New Roman" panose="02020603050405020304" pitchFamily="18" charset="0"/>
                        </a:rPr>
                        <a:t>30%</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9708238"/>
                  </a:ext>
                </a:extLst>
              </a:tr>
            </a:tbl>
          </a:graphicData>
        </a:graphic>
      </p:graphicFrame>
      <p:sp>
        <p:nvSpPr>
          <p:cNvPr id="9" name="TextBox 8">
            <a:extLst>
              <a:ext uri="{FF2B5EF4-FFF2-40B4-BE49-F238E27FC236}">
                <a16:creationId xmlns:a16="http://schemas.microsoft.com/office/drawing/2014/main" id="{65C28FBD-94D5-42E6-95AB-41572CBCA779}"/>
              </a:ext>
            </a:extLst>
          </p:cNvPr>
          <p:cNvSpPr txBox="1"/>
          <p:nvPr/>
        </p:nvSpPr>
        <p:spPr>
          <a:xfrm flipH="1">
            <a:off x="1059821" y="649336"/>
            <a:ext cx="10952478"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vi-VN" sz="4000" b="1" i="1"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LÍ NHÂN SỰ CHO CÔNG TY LIÊN </a:t>
            </a:r>
            <a:r>
              <a:rPr lang="vi-VN" sz="4000" b="1" i="1">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DOANH T-GROUPS</a:t>
            </a:r>
            <a:endParaRPr lang="en-US" sz="4000" b="1" i="1"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9851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263546A5-CAA8-28FC-6F7C-3630A0CD8F9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67360" y="121920"/>
            <a:ext cx="10810240" cy="5540248"/>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83F1A12C-A382-BEBE-37AA-A32EA083F6C4}"/>
              </a:ext>
            </a:extLst>
          </p:cNvPr>
          <p:cNvSpPr txBox="1"/>
          <p:nvPr/>
        </p:nvSpPr>
        <p:spPr>
          <a:xfrm>
            <a:off x="467360" y="6024880"/>
            <a:ext cx="6441440" cy="400110"/>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Chọn nhân viên để thực hiện chức năng xóa nhân viên</a:t>
            </a:r>
          </a:p>
        </p:txBody>
      </p:sp>
    </p:spTree>
    <p:extLst>
      <p:ext uri="{BB962C8B-B14F-4D97-AF65-F5344CB8AC3E}">
        <p14:creationId xmlns:p14="http://schemas.microsoft.com/office/powerpoint/2010/main" val="143906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F20EDBD3-3000-7C49-1E1B-90DE27DBB138}"/>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41680" y="116840"/>
            <a:ext cx="10708640" cy="562203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1FDEFD8-2616-0EEF-F9A1-F417951FA7A3}"/>
              </a:ext>
            </a:extLst>
          </p:cNvPr>
          <p:cNvSpPr txBox="1"/>
          <p:nvPr/>
        </p:nvSpPr>
        <p:spPr>
          <a:xfrm>
            <a:off x="741680" y="6014720"/>
            <a:ext cx="7213600" cy="400110"/>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Thực hiện chức năng xóa nhân viên tên Nhữ Văn Tiến thành công</a:t>
            </a:r>
          </a:p>
        </p:txBody>
      </p:sp>
    </p:spTree>
    <p:extLst>
      <p:ext uri="{BB962C8B-B14F-4D97-AF65-F5344CB8AC3E}">
        <p14:creationId xmlns:p14="http://schemas.microsoft.com/office/powerpoint/2010/main" val="108385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5861D7A5-4E05-43D7-7169-10B154134C9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 y="72073"/>
            <a:ext cx="10525760" cy="5462979"/>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1C4234F-44A9-1653-94EC-4CF12064BDC3}"/>
              </a:ext>
            </a:extLst>
          </p:cNvPr>
          <p:cNvSpPr txBox="1"/>
          <p:nvPr/>
        </p:nvSpPr>
        <p:spPr>
          <a:xfrm>
            <a:off x="670560" y="5821680"/>
            <a:ext cx="10525760" cy="400110"/>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Chọn nhân viên có tên Nguyễn Việt Thành để sửa thông tin, sau đó sửa năm sinh từ 2003 thành 2004</a:t>
            </a:r>
          </a:p>
        </p:txBody>
      </p:sp>
    </p:spTree>
    <p:extLst>
      <p:ext uri="{BB962C8B-B14F-4D97-AF65-F5344CB8AC3E}">
        <p14:creationId xmlns:p14="http://schemas.microsoft.com/office/powerpoint/2010/main" val="502031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66D3567-E74C-A6CF-2AB7-5B4F4CBC570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34720" y="87949"/>
            <a:ext cx="10322560" cy="541665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0984BBA-96A2-6502-C8BB-83652A30C412}"/>
              </a:ext>
            </a:extLst>
          </p:cNvPr>
          <p:cNvSpPr txBox="1"/>
          <p:nvPr/>
        </p:nvSpPr>
        <p:spPr>
          <a:xfrm>
            <a:off x="934720" y="5730240"/>
            <a:ext cx="9194800" cy="400110"/>
          </a:xfrm>
          <a:prstGeom prst="rect">
            <a:avLst/>
          </a:prstGeom>
          <a:noFill/>
        </p:spPr>
        <p:txBody>
          <a:bodyPr wrap="square" rtlCol="0">
            <a:spAutoFit/>
          </a:bodyPr>
          <a:lstStyle/>
          <a:p>
            <a:r>
              <a:rPr lang="vi-VN" sz="2000">
                <a:solidFill>
                  <a:schemeClr val="bg1"/>
                </a:solidFill>
                <a:latin typeface="Times New Roman" panose="02020603050405020304" pitchFamily="18" charset="0"/>
                <a:cs typeface="Times New Roman" panose="02020603050405020304" pitchFamily="18" charset="0"/>
              </a:rPr>
              <a:t>Đã sửa năm sinh của nhân viên tên Nguyễn Việt Thành từ 2003 thành 2004 thành công</a:t>
            </a:r>
          </a:p>
        </p:txBody>
      </p:sp>
    </p:spTree>
    <p:extLst>
      <p:ext uri="{BB962C8B-B14F-4D97-AF65-F5344CB8AC3E}">
        <p14:creationId xmlns:p14="http://schemas.microsoft.com/office/powerpoint/2010/main" val="3343316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040F081B-5DDA-D1DE-BA70-1FF933E68042}"/>
              </a:ext>
            </a:extLst>
          </p:cNvPr>
          <p:cNvSpPr txBox="1"/>
          <p:nvPr/>
        </p:nvSpPr>
        <p:spPr>
          <a:xfrm>
            <a:off x="4191000" y="719667"/>
            <a:ext cx="4148667" cy="523220"/>
          </a:xfrm>
          <a:prstGeom prst="rect">
            <a:avLst/>
          </a:prstGeom>
          <a:noFill/>
        </p:spPr>
        <p:txBody>
          <a:bodyPr wrap="square" rtlCol="0">
            <a:spAutoFit/>
          </a:bodyPr>
          <a:lstStyle/>
          <a:p>
            <a:r>
              <a:rPr lang="vi-VN" sz="2800" b="1"/>
              <a:t>KẾT QUẢ ĐẠT ĐƯỢC</a:t>
            </a:r>
          </a:p>
        </p:txBody>
      </p:sp>
      <p:sp>
        <p:nvSpPr>
          <p:cNvPr id="7" name="Hộp Văn bản 6">
            <a:extLst>
              <a:ext uri="{FF2B5EF4-FFF2-40B4-BE49-F238E27FC236}">
                <a16:creationId xmlns:a16="http://schemas.microsoft.com/office/drawing/2014/main" id="{3600BFDC-2C1A-17F0-02F5-CCEA159E76DD}"/>
              </a:ext>
            </a:extLst>
          </p:cNvPr>
          <p:cNvSpPr txBox="1"/>
          <p:nvPr/>
        </p:nvSpPr>
        <p:spPr>
          <a:xfrm>
            <a:off x="325965" y="2448581"/>
            <a:ext cx="11247968"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Wingdings" panose="05000000000000000000" pitchFamily="2" charset="2"/>
              <a:buChar char="Ø"/>
            </a:pPr>
            <a:r>
              <a:rPr lang="vi-VN" sz="2000">
                <a:solidFill>
                  <a:schemeClr val="bg1"/>
                </a:solidFill>
              </a:rPr>
              <a:t>Chương trình Menu quản lý nhân sự đã đáp ứng hầu hết các tiêu chí được nêu ra ngay từ lúc đặt ra vấn đề: </a:t>
            </a:r>
          </a:p>
          <a:p>
            <a:pPr marL="342900" indent="-342900">
              <a:buFont typeface="Wingdings" panose="05000000000000000000" pitchFamily="2" charset="2"/>
              <a:buChar char="Ø"/>
            </a:pPr>
            <a:r>
              <a:rPr lang="vi-VN" sz="2000">
                <a:solidFill>
                  <a:schemeClr val="bg1"/>
                </a:solidFill>
              </a:rPr>
              <a:t>Giao diện người dùng dễ nhìn, các chức năng được tối ưu hóa để dễ dàng sử dụng cho việc quản lý</a:t>
            </a:r>
          </a:p>
          <a:p>
            <a:pPr marL="342900" indent="-342900">
              <a:buFont typeface="Wingdings" panose="05000000000000000000" pitchFamily="2" charset="2"/>
              <a:buChar char="Ø"/>
            </a:pPr>
            <a:r>
              <a:rPr lang="vi-VN" sz="2000">
                <a:solidFill>
                  <a:schemeClr val="bg1"/>
                </a:solidFill>
              </a:rPr>
              <a:t>Tốc độ xử lý khá nhanh và chính xác</a:t>
            </a:r>
          </a:p>
          <a:p>
            <a:pPr marL="342900" indent="-342900">
              <a:buFont typeface="Wingdings" panose="05000000000000000000" pitchFamily="2" charset="2"/>
              <a:buChar char="Ø"/>
            </a:pPr>
            <a:r>
              <a:rPr lang="vi-VN" sz="2000">
                <a:solidFill>
                  <a:schemeClr val="bg1"/>
                </a:solidFill>
              </a:rPr>
              <a:t>Tích hợp được nhiều tiện ích trong việc sử dụng, VD: Thoát khỏi chức năng thêm nhân sự khi người dùng không muốn</a:t>
            </a:r>
          </a:p>
          <a:p>
            <a:pPr marL="342900" indent="-342900">
              <a:buFont typeface="Wingdings" panose="05000000000000000000" pitchFamily="2" charset="2"/>
              <a:buChar char="Ø"/>
            </a:pPr>
            <a:r>
              <a:rPr lang="vi-VN" sz="2000">
                <a:solidFill>
                  <a:schemeClr val="bg1"/>
                </a:solidFill>
              </a:rPr>
              <a:t>Xây dựng được bước xác nhận thông tin cần xóa khi người dùng thực sự muốn xóa</a:t>
            </a:r>
          </a:p>
          <a:p>
            <a:pPr marL="342900" indent="-342900">
              <a:buFont typeface="Wingdings" panose="05000000000000000000" pitchFamily="2" charset="2"/>
              <a:buChar char="Ø"/>
            </a:pPr>
            <a:endParaRPr lang="vi-VN" sz="2000">
              <a:solidFill>
                <a:schemeClr val="bg1"/>
              </a:solidFill>
            </a:endParaRPr>
          </a:p>
          <a:p>
            <a:pPr marL="342900" indent="-342900">
              <a:buFont typeface="Wingdings" panose="05000000000000000000" pitchFamily="2" charset="2"/>
              <a:buChar char="Ø"/>
            </a:pPr>
            <a:r>
              <a:rPr lang="vi-VN" sz="2000">
                <a:solidFill>
                  <a:schemeClr val="bg1"/>
                </a:solidFill>
              </a:rPr>
              <a:t>Về mặt hạn chế: </a:t>
            </a:r>
          </a:p>
          <a:p>
            <a:r>
              <a:rPr lang="vi-VN" sz="2000">
                <a:solidFill>
                  <a:schemeClr val="bg1"/>
                </a:solidFill>
              </a:rPr>
              <a:t>	+ Mục đánh số tự động vẫn còn khá phức tạp và chưa được tối ưu hóa code</a:t>
            </a:r>
          </a:p>
          <a:p>
            <a:r>
              <a:rPr lang="vi-VN" sz="2000">
                <a:solidFill>
                  <a:schemeClr val="bg1"/>
                </a:solidFill>
              </a:rPr>
              <a:t>	+ Lương chưa được đa dạng</a:t>
            </a:r>
          </a:p>
          <a:p>
            <a:endParaRPr lang="vi-VN" sz="2000">
              <a:solidFill>
                <a:schemeClr val="bg1"/>
              </a:solidFill>
            </a:endParaRPr>
          </a:p>
        </p:txBody>
      </p:sp>
    </p:spTree>
    <p:extLst>
      <p:ext uri="{BB962C8B-B14F-4D97-AF65-F5344CB8AC3E}">
        <p14:creationId xmlns:p14="http://schemas.microsoft.com/office/powerpoint/2010/main" val="2604147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DD74C-5263-464C-AA3C-D945D23978FF}"/>
              </a:ext>
            </a:extLst>
          </p:cNvPr>
          <p:cNvSpPr txBox="1">
            <a:spLocks/>
          </p:cNvSpPr>
          <p:nvPr/>
        </p:nvSpPr>
        <p:spPr>
          <a:xfrm>
            <a:off x="1" y="-527069"/>
            <a:ext cx="12395200" cy="6142185"/>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algn="l"/>
            <a:r>
              <a:rPr lang="vi-VN" sz="5000"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CẢM ƠN THẦY VÀ CÁC BẠN ĐÃ THEO DÕI VÀ LẮNG NGHE!</a:t>
            </a:r>
          </a:p>
          <a:p>
            <a:pPr algn="l"/>
            <a:endParaRPr lang="en-US" sz="5000" b="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 name="Picture 2" descr="Thank You Teodor the Cat">
            <a:extLst>
              <a:ext uri="{FF2B5EF4-FFF2-40B4-BE49-F238E27FC236}">
                <a16:creationId xmlns:a16="http://schemas.microsoft.com/office/drawing/2014/main" id="{BBD99469-F0F8-2052-675C-E1F182725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42" y="3173818"/>
            <a:ext cx="3267739" cy="3267739"/>
          </a:xfrm>
          <a:prstGeom prst="rect">
            <a:avLst/>
          </a:prstGeom>
        </p:spPr>
      </p:pic>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edge">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5DE1D9-7825-4CDD-9090-BF9B6F48B2B3}"/>
              </a:ext>
            </a:extLst>
          </p:cNvPr>
          <p:cNvSpPr/>
          <p:nvPr/>
        </p:nvSpPr>
        <p:spPr>
          <a:xfrm flipH="1" flipV="1">
            <a:off x="232519" y="2336594"/>
            <a:ext cx="5671762" cy="389757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BD6262CE-F016-4814-8BB2-A7F6061F2149}"/>
              </a:ext>
            </a:extLst>
          </p:cNvPr>
          <p:cNvSpPr/>
          <p:nvPr/>
        </p:nvSpPr>
        <p:spPr>
          <a:xfrm flipH="1" flipV="1">
            <a:off x="6095999" y="387805"/>
            <a:ext cx="5376334" cy="389757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 </a:t>
            </a:r>
          </a:p>
        </p:txBody>
      </p:sp>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55310" y="2744244"/>
            <a:ext cx="4332514" cy="3082277"/>
          </a:xfrm>
        </p:spPr>
        <p:txBody>
          <a:bodyPr/>
          <a:lstStyle/>
          <a:p>
            <a:r>
              <a:rPr lang="vi-VN" sz="2400">
                <a:latin typeface="Times New Roman" panose="02020603050405020304" pitchFamily="18" charset="0"/>
                <a:cs typeface="Times New Roman" panose="02020603050405020304" pitchFamily="18" charset="0"/>
              </a:rPr>
              <a:t>Một số các khái niệm trong lập trình hướng đối tượng bao gồm:</a:t>
            </a:r>
          </a:p>
          <a:p>
            <a:pPr marL="342900" indent="-342900">
              <a:buFontTx/>
              <a:buChar char="-"/>
            </a:pPr>
            <a:r>
              <a:rPr lang="vi-VN" sz="2400">
                <a:latin typeface="Times New Roman" panose="02020603050405020304" pitchFamily="18" charset="0"/>
                <a:cs typeface="Times New Roman" panose="02020603050405020304" pitchFamily="18" charset="0"/>
              </a:rPr>
              <a:t>Lớp (class)</a:t>
            </a:r>
          </a:p>
          <a:p>
            <a:pPr marL="342900" indent="-342900">
              <a:buFontTx/>
              <a:buChar char="-"/>
            </a:pPr>
            <a:r>
              <a:rPr lang="vi-VN" sz="2400">
                <a:latin typeface="Times New Roman" panose="02020603050405020304" pitchFamily="18" charset="0"/>
                <a:cs typeface="Times New Roman" panose="02020603050405020304" pitchFamily="18" charset="0"/>
              </a:rPr>
              <a:t>Đối tượng (Object)</a:t>
            </a:r>
          </a:p>
          <a:p>
            <a:pPr marL="342900" indent="-342900">
              <a:buFontTx/>
              <a:buChar char="-"/>
            </a:pPr>
            <a:r>
              <a:rPr lang="vi-VN" sz="2400">
                <a:latin typeface="Times New Roman" panose="02020603050405020304" pitchFamily="18" charset="0"/>
                <a:cs typeface="Times New Roman" panose="02020603050405020304" pitchFamily="18" charset="0"/>
              </a:rPr>
              <a:t>Thuộc tính (Attribute)</a:t>
            </a:r>
          </a:p>
          <a:p>
            <a:pPr marL="342900" indent="-342900">
              <a:buFontTx/>
              <a:buChar char="-"/>
            </a:pPr>
            <a:r>
              <a:rPr lang="vi-VN" sz="2400">
                <a:latin typeface="Times New Roman" panose="02020603050405020304" pitchFamily="18" charset="0"/>
                <a:cs typeface="Times New Roman" panose="02020603050405020304" pitchFamily="18" charset="0"/>
              </a:rPr>
              <a:t>Phương thức (Method)</a:t>
            </a:r>
          </a:p>
          <a:p>
            <a:pPr marL="342900" indent="-342900">
              <a:buFontTx/>
              <a:buChar char="-"/>
            </a:pPr>
            <a:r>
              <a:rPr lang="vi-VN" sz="2400">
                <a:latin typeface="Times New Roman" panose="02020603050405020304" pitchFamily="18" charset="0"/>
                <a:cs typeface="Times New Roman" panose="02020603050405020304" pitchFamily="18" charset="0"/>
              </a:rPr>
              <a:t>Kế thừa (Inheritance)</a:t>
            </a:r>
          </a:p>
          <a:p>
            <a:pPr marL="342900" indent="-342900">
              <a:buFontTx/>
              <a:buChar char="-"/>
            </a:pPr>
            <a:r>
              <a:rPr lang="vi-VN" sz="2400">
                <a:latin typeface="Times New Roman" panose="02020603050405020304" pitchFamily="18" charset="0"/>
                <a:cs typeface="Times New Roman" panose="02020603050405020304" pitchFamily="18" charset="0"/>
              </a:rPr>
              <a:t>Đa hình (Polymorphism)</a:t>
            </a:r>
            <a:endParaRPr lang="en-US" sz="2400" dirty="0">
              <a:latin typeface="Times New Roman" panose="02020603050405020304" pitchFamily="18" charset="0"/>
              <a:cs typeface="Times New Roman" panose="02020603050405020304" pitchFamily="18" charset="0"/>
            </a:endParaRPr>
          </a:p>
        </p:txBody>
      </p:sp>
      <p:sp>
        <p:nvSpPr>
          <p:cNvPr id="15" name="Text Placeholder 14"/>
          <p:cNvSpPr>
            <a:spLocks noGrp="1"/>
          </p:cNvSpPr>
          <p:nvPr>
            <p:ph type="body" sz="quarter" idx="11"/>
          </p:nvPr>
        </p:nvSpPr>
        <p:spPr>
          <a:xfrm>
            <a:off x="6215956" y="564179"/>
            <a:ext cx="5020734" cy="3506501"/>
          </a:xfrm>
        </p:spPr>
        <p:txBody>
          <a:bodyPr/>
          <a:lstStyle/>
          <a:p>
            <a:pPr>
              <a:lnSpc>
                <a:spcPct val="100000"/>
              </a:lnSpc>
            </a:pPr>
            <a:r>
              <a:rPr lang="vi-VN" sz="2400" b="0">
                <a:latin typeface="Times New Roman" panose="02020603050405020304" pitchFamily="18" charset="0"/>
                <a:cs typeface="Times New Roman" panose="02020603050405020304" pitchFamily="18" charset="0"/>
              </a:rPr>
              <a:t>Lập trình hướng đối tượng (OOP) là một phương pháp lập trình và mô hình hóa trong đó các đối tượng được sử dụng để đại diện cho các thực thể trong thế giới thực. Đối tượng là một thực thể có thuộc tính và hành vi, và chúng tương tác với nhau thông qua các phương thức</a:t>
            </a:r>
            <a:endParaRPr lang="en-US" sz="2400" b="0" dirty="0">
              <a:latin typeface="Times New Roman" panose="02020603050405020304" pitchFamily="18" charset="0"/>
              <a:cs typeface="Times New Roman" panose="02020603050405020304" pitchFamily="18" charset="0"/>
            </a:endParaRPr>
          </a:p>
        </p:txBody>
      </p:sp>
      <p:sp>
        <p:nvSpPr>
          <p:cNvPr id="32" name="Title 31"/>
          <p:cNvSpPr>
            <a:spLocks noGrp="1"/>
          </p:cNvSpPr>
          <p:nvPr>
            <p:ph type="title"/>
          </p:nvPr>
        </p:nvSpPr>
        <p:spPr>
          <a:xfrm>
            <a:off x="555244" y="-203077"/>
            <a:ext cx="4083304" cy="1534513"/>
          </a:xfrm>
        </p:spPr>
        <p:txBody>
          <a:bodyPr>
            <a:normAutofit fontScale="90000"/>
          </a:bodyPr>
          <a:lstStyle/>
          <a:p>
            <a:r>
              <a:rPr lang="vi-VN" sz="3000" b="1">
                <a:gradFill>
                  <a:gsLst>
                    <a:gs pos="15000">
                      <a:schemeClr val="bg1"/>
                    </a:gs>
                    <a:gs pos="47000">
                      <a:schemeClr val="bg1"/>
                    </a:gs>
                  </a:gsLst>
                  <a:lin ang="5400000" scaled="1"/>
                </a:gradFill>
                <a:latin typeface="Times New Roman" panose="02020603050405020304" pitchFamily="18" charset="0"/>
                <a:cs typeface="Times New Roman" panose="02020603050405020304" pitchFamily="18" charset="0"/>
              </a:rPr>
              <a:t>Sơ lược tổng quan về lập trình hướng đối tượng(OOP)</a:t>
            </a:r>
            <a:endParaRPr lang="en-US" sz="3000" b="1" dirty="0">
              <a:gradFill>
                <a:gsLst>
                  <a:gs pos="15000">
                    <a:schemeClr val="bg1"/>
                  </a:gs>
                  <a:gs pos="47000">
                    <a:schemeClr val="bg1"/>
                  </a:gs>
                </a:gsLst>
                <a:lin ang="5400000" scaled="1"/>
              </a:gra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8049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0" dur="500"/>
                                        <p:tgtEl>
                                          <p:spTgt spid="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18" dur="5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23" dur="500"/>
                                        <p:tgtEl>
                                          <p:spTgt spid="1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28" dur="500"/>
                                        <p:tgtEl>
                                          <p:spTgt spid="1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33" dur="500"/>
                                        <p:tgtEl>
                                          <p:spTgt spid="14">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38" dur="500"/>
                                        <p:tgtEl>
                                          <p:spTgt spid="1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43" dur="500"/>
                                        <p:tgtEl>
                                          <p:spTgt spid="14">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build="p"/>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ABC41DC4-A67E-D75D-62F4-DAB7CBAD47F8}"/>
              </a:ext>
            </a:extLst>
          </p:cNvPr>
          <p:cNvSpPr txBox="1"/>
          <p:nvPr/>
        </p:nvSpPr>
        <p:spPr>
          <a:xfrm>
            <a:off x="3741874" y="72818"/>
            <a:ext cx="362570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3200" b="1">
                <a:solidFill>
                  <a:schemeClr val="bg1"/>
                </a:solidFill>
                <a:latin typeface="Times New Roman" panose="02020603050405020304" pitchFamily="18" charset="0"/>
                <a:cs typeface="Times New Roman" panose="02020603050405020304" pitchFamily="18" charset="0"/>
              </a:rPr>
              <a:t>Khảo sát hiện trạng</a:t>
            </a:r>
          </a:p>
        </p:txBody>
      </p:sp>
      <p:sp>
        <p:nvSpPr>
          <p:cNvPr id="11" name="Hộp Văn bản 10">
            <a:extLst>
              <a:ext uri="{FF2B5EF4-FFF2-40B4-BE49-F238E27FC236}">
                <a16:creationId xmlns:a16="http://schemas.microsoft.com/office/drawing/2014/main" id="{AB7A3F71-C582-A896-A0A5-C481167344AF}"/>
              </a:ext>
            </a:extLst>
          </p:cNvPr>
          <p:cNvSpPr txBox="1"/>
          <p:nvPr/>
        </p:nvSpPr>
        <p:spPr>
          <a:xfrm>
            <a:off x="111760" y="746541"/>
            <a:ext cx="11968480" cy="6038641"/>
          </a:xfrm>
          <a:prstGeom prst="rect">
            <a:avLst/>
          </a:prstGeom>
          <a:noFill/>
        </p:spPr>
        <p:txBody>
          <a:bodyPr wrap="square" rtlCol="0">
            <a:spAutoFit/>
          </a:bodyPr>
          <a:lstStyle/>
          <a:p>
            <a:pPr marL="342900" indent="-342900" algn="l">
              <a:buFont typeface="Wingdings" panose="05000000000000000000" pitchFamily="2" charset="2"/>
              <a:buChar char="Ø"/>
            </a:pPr>
            <a:r>
              <a:rPr lang="vi-VN" sz="2000" b="0" i="0">
                <a:solidFill>
                  <a:schemeClr val="bg1"/>
                </a:solidFill>
                <a:effectLst/>
                <a:latin typeface="Times New Roman" panose="02020603050405020304" pitchFamily="18" charset="0"/>
                <a:cs typeface="Times New Roman" panose="02020603050405020304" pitchFamily="18" charset="0"/>
              </a:rPr>
              <a:t>Hiện nay, công ty có hơn 2000 nhân sự, bao gồm các loại nhân sự khác nhau như công nhân, nhân viên, kỹ sư, chuyên gia nước ngoài và thực tập sinh</a:t>
            </a:r>
          </a:p>
          <a:p>
            <a:pPr marL="342900" indent="-342900" algn="l">
              <a:buFont typeface="Wingdings" panose="05000000000000000000" pitchFamily="2" charset="2"/>
              <a:buChar char="Ø"/>
            </a:pPr>
            <a:endParaRPr lang="vi-VN" sz="2000" b="0" i="0">
              <a:solidFill>
                <a:schemeClr val="bg1"/>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vi-VN" sz="2000" b="0" i="0">
                <a:solidFill>
                  <a:schemeClr val="bg1"/>
                </a:solidFill>
                <a:effectLst/>
                <a:latin typeface="Times New Roman" panose="02020603050405020304" pitchFamily="18" charset="0"/>
                <a:cs typeface="Times New Roman" panose="02020603050405020304" pitchFamily="18" charset="0"/>
              </a:rPr>
              <a:t>Công ty đang sử dụng một hệ thống quản lý nhân sự cũ, không đáp ứng được nhu cầu của công ty. Một số vấn đề của hệ thống hiện tại là:</a:t>
            </a:r>
          </a:p>
          <a:p>
            <a:pPr marL="342900" indent="-342900" algn="l">
              <a:buFontTx/>
              <a:buChar char="-"/>
            </a:pPr>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Số lượng nhân sự của công ty đông. Nhưng thông tin nhân sự thì lại được lưu qua giấy tờ và chép tay</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Đối với những nhân sự mới như thực tập sinh. Nếu bị thiếu một số thông tin, đánh giá năng lực của họ và bổ sung thông tin thiếu rất lâu qua nhiều lần trình giấy tờ xét duyệt</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Đồng thời việc tìm kiếm mã nhân viên hay họ và tên nhân sự trong công ty cũng rất khó thực hiện nhanh do chỉ lưu trên giấy tờ</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Phần mềm của công ty này thì chưa có chức năng tìm kiếm thời gian đăng nhập làm việc của nhân sự trong công ty</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Phần mềm không có giao diện thân thiện và dễ sử dụng</a:t>
            </a:r>
          </a:p>
          <a:p>
            <a:pPr>
              <a:lnSpc>
                <a:spcPct val="150000"/>
              </a:lnSpc>
            </a:pPr>
            <a:endParaRPr lang="vi-VN"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848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B106E22B-373B-97FC-102F-4226EA74383B}"/>
              </a:ext>
            </a:extLst>
          </p:cNvPr>
          <p:cNvSpPr txBox="1"/>
          <p:nvPr/>
        </p:nvSpPr>
        <p:spPr>
          <a:xfrm>
            <a:off x="159490" y="446567"/>
            <a:ext cx="11398102" cy="2246769"/>
          </a:xfrm>
          <a:prstGeom prst="rect">
            <a:avLst/>
          </a:prstGeom>
          <a:noFill/>
        </p:spPr>
        <p:txBody>
          <a:bodyPr wrap="square">
            <a:spAutoFit/>
          </a:bodyPr>
          <a:lstStyle/>
          <a:p>
            <a:pPr marL="446088" algn="l"/>
            <a:r>
              <a:rPr lang="vi-VN" sz="2000" b="0" i="0">
                <a:solidFill>
                  <a:schemeClr val="bg1"/>
                </a:solidFill>
                <a:effectLst/>
                <a:latin typeface="Times New Roman" panose="02020603050405020304" pitchFamily="18" charset="0"/>
                <a:cs typeface="Times New Roman" panose="02020603050405020304" pitchFamily="18" charset="0"/>
              </a:rPr>
              <a:t>+ Nếu nhân sự nghỉ việc thì không có các chức năng xóa hồ sơ nhân sự. Mà muốn xóa thì phải soạn giấy tờ</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Phần mềm không có các chức năng liệt kê theo hướng đối tượng hoặc là không có chức năng liệt kê tất cả nhân sự</a:t>
            </a:r>
          </a:p>
          <a:p>
            <a:pPr marL="446088" algn="l"/>
            <a:endParaRPr lang="vi-VN" sz="2000" b="0" i="0">
              <a:solidFill>
                <a:schemeClr val="bg1"/>
              </a:solidFill>
              <a:effectLst/>
              <a:latin typeface="Times New Roman" panose="02020603050405020304" pitchFamily="18" charset="0"/>
              <a:cs typeface="Times New Roman" panose="02020603050405020304" pitchFamily="18" charset="0"/>
            </a:endParaRPr>
          </a:p>
          <a:p>
            <a:pPr marL="446088" algn="l"/>
            <a:r>
              <a:rPr lang="vi-VN" sz="2000" b="0" i="0">
                <a:solidFill>
                  <a:schemeClr val="bg1"/>
                </a:solidFill>
                <a:effectLst/>
                <a:latin typeface="Times New Roman" panose="02020603050405020304" pitchFamily="18" charset="0"/>
                <a:cs typeface="Times New Roman" panose="02020603050405020304" pitchFamily="18" charset="0"/>
              </a:rPr>
              <a:t>+ Không có các chức năng tính lương và tăng lương theo qui định của công ty</a:t>
            </a:r>
          </a:p>
        </p:txBody>
      </p:sp>
    </p:spTree>
    <p:extLst>
      <p:ext uri="{BB962C8B-B14F-4D97-AF65-F5344CB8AC3E}">
        <p14:creationId xmlns:p14="http://schemas.microsoft.com/office/powerpoint/2010/main" val="86303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EB39D73F-414B-1ED4-7615-6723B7D81D82}"/>
              </a:ext>
            </a:extLst>
          </p:cNvPr>
          <p:cNvSpPr>
            <a:spLocks noGrp="1"/>
          </p:cNvSpPr>
          <p:nvPr>
            <p:ph type="body" sz="quarter" idx="10"/>
          </p:nvPr>
        </p:nvSpPr>
        <p:spPr>
          <a:xfrm>
            <a:off x="552006" y="1648046"/>
            <a:ext cx="11087987" cy="3742563"/>
          </a:xfrm>
        </p:spPr>
        <p:txBody>
          <a:bodyPr/>
          <a:lstStyle/>
          <a:p>
            <a:pPr algn="l"/>
            <a:r>
              <a:rPr lang="vi-VN" sz="2000" b="0" i="0">
                <a:effectLst/>
                <a:latin typeface="Times New Roman" panose="02020603050405020304" pitchFamily="18" charset="0"/>
              </a:rPr>
              <a:t>+ Ngoài ra trong trường hợp user dành cho vị trí quản lí nhân sự sau khi nhập thông tin đầy đủ của một đối tượng. Nếu quản lí nhân sự muốn thực hiện tiếp thì phần mềm phải có chức năng nhắc có cần thực hiện tác vụ tiếp không</a:t>
            </a:r>
          </a:p>
          <a:p>
            <a:pPr algn="l"/>
            <a:endParaRPr lang="vi-VN" sz="2000" b="0" i="0">
              <a:effectLst/>
              <a:latin typeface="Times New Roman" panose="02020603050405020304" pitchFamily="18" charset="0"/>
            </a:endParaRPr>
          </a:p>
          <a:p>
            <a:pPr algn="l"/>
            <a:r>
              <a:rPr lang="vi-VN" sz="2000" b="0" i="0">
                <a:effectLst/>
                <a:latin typeface="Times New Roman" panose="02020603050405020304" pitchFamily="18" charset="0"/>
              </a:rPr>
              <a:t>+ Bảo mật: Hệ thống phải đảm bảo tính bảo mật của thông tin nhân viên, chỉ cho phép truy cập dựa trên vai trò và quyền hạn</a:t>
            </a:r>
          </a:p>
          <a:p>
            <a:pPr algn="l"/>
            <a:endParaRPr lang="vi-VN" sz="2000" b="0" i="0">
              <a:effectLst/>
              <a:latin typeface="Times New Roman" panose="02020603050405020304" pitchFamily="18" charset="0"/>
            </a:endParaRPr>
          </a:p>
          <a:p>
            <a:pPr algn="l"/>
            <a:r>
              <a:rPr lang="vi-VN" sz="2000" b="0" i="0">
                <a:effectLst/>
                <a:latin typeface="Times New Roman" panose="02020603050405020304" pitchFamily="18" charset="0"/>
              </a:rPr>
              <a:t>+ Giao diện người dùng: Cung cấp giao diện dễ sử dụng và thân thiện cho người dùng - Hỗ trợ tương thích trên nhiều thiết bị và trình duyệt khác nhau</a:t>
            </a:r>
          </a:p>
          <a:p>
            <a:endParaRPr lang="vi-VN"/>
          </a:p>
        </p:txBody>
      </p:sp>
      <p:sp>
        <p:nvSpPr>
          <p:cNvPr id="7" name="Hộp Văn bản 6">
            <a:extLst>
              <a:ext uri="{FF2B5EF4-FFF2-40B4-BE49-F238E27FC236}">
                <a16:creationId xmlns:a16="http://schemas.microsoft.com/office/drawing/2014/main" id="{CB6681A4-5B2D-7D3D-6AAC-DF237D478041}"/>
              </a:ext>
            </a:extLst>
          </p:cNvPr>
          <p:cNvSpPr txBox="1"/>
          <p:nvPr/>
        </p:nvSpPr>
        <p:spPr>
          <a:xfrm>
            <a:off x="4221126" y="595423"/>
            <a:ext cx="294521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3200" b="1">
                <a:solidFill>
                  <a:schemeClr val="bg1"/>
                </a:solidFill>
                <a:latin typeface="Times New Roman" panose="02020603050405020304" pitchFamily="18" charset="0"/>
                <a:cs typeface="Times New Roman" panose="02020603050405020304" pitchFamily="18" charset="0"/>
              </a:rPr>
              <a:t>Đặt ra yêu cầu</a:t>
            </a:r>
            <a:endParaRPr lang="vi-VN" sz="3200">
              <a:solidFill>
                <a:schemeClr val="bg1"/>
              </a:solidFill>
            </a:endParaRPr>
          </a:p>
        </p:txBody>
      </p:sp>
    </p:spTree>
    <p:extLst>
      <p:ext uri="{BB962C8B-B14F-4D97-AF65-F5344CB8AC3E}">
        <p14:creationId xmlns:p14="http://schemas.microsoft.com/office/powerpoint/2010/main" val="64162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hat&#10;&#10;Description automatically generated">
            <a:extLst>
              <a:ext uri="{FF2B5EF4-FFF2-40B4-BE49-F238E27FC236}">
                <a16:creationId xmlns:a16="http://schemas.microsoft.com/office/drawing/2014/main" id="{C98E603F-1421-3939-3A03-98F3470543D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074323" y="202018"/>
            <a:ext cx="7549470" cy="6453963"/>
          </a:xfrm>
          <a:prstGeom prst="rect">
            <a:avLst/>
          </a:prstGeom>
        </p:spPr>
      </p:pic>
      <p:sp>
        <p:nvSpPr>
          <p:cNvPr id="2" name="Hộp Văn bản 1">
            <a:extLst>
              <a:ext uri="{FF2B5EF4-FFF2-40B4-BE49-F238E27FC236}">
                <a16:creationId xmlns:a16="http://schemas.microsoft.com/office/drawing/2014/main" id="{13CB93C7-9E92-551D-2DF5-08CE79278BA8}"/>
              </a:ext>
            </a:extLst>
          </p:cNvPr>
          <p:cNvSpPr txBox="1"/>
          <p:nvPr/>
        </p:nvSpPr>
        <p:spPr>
          <a:xfrm>
            <a:off x="0" y="17352"/>
            <a:ext cx="1803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a:t>Sơ đồ Use Case</a:t>
            </a:r>
          </a:p>
        </p:txBody>
      </p:sp>
    </p:spTree>
    <p:extLst>
      <p:ext uri="{BB962C8B-B14F-4D97-AF65-F5344CB8AC3E}">
        <p14:creationId xmlns:p14="http://schemas.microsoft.com/office/powerpoint/2010/main" val="185378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FC0D25-C132-32CB-0070-127C765EB852}"/>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72230" y="0"/>
            <a:ext cx="9490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9954788D-081A-8F6F-95C8-91FCC75E3189}"/>
              </a:ext>
            </a:extLst>
          </p:cNvPr>
          <p:cNvSpPr txBox="1"/>
          <p:nvPr/>
        </p:nvSpPr>
        <p:spPr>
          <a:xfrm>
            <a:off x="529695" y="245533"/>
            <a:ext cx="1874838" cy="461665"/>
          </a:xfrm>
          <a:prstGeom prst="rect">
            <a:avLst/>
          </a:prstGeom>
          <a:noFill/>
        </p:spPr>
        <p:txBody>
          <a:bodyPr wrap="square" rtlCol="0">
            <a:spAutoFit/>
          </a:bodyPr>
          <a:lstStyle/>
          <a:p>
            <a:r>
              <a:rPr lang="vi-VN" sz="2400"/>
              <a:t>Sơ đồ Class</a:t>
            </a:r>
          </a:p>
        </p:txBody>
      </p:sp>
    </p:spTree>
    <p:extLst>
      <p:ext uri="{BB962C8B-B14F-4D97-AF65-F5344CB8AC3E}">
        <p14:creationId xmlns:p14="http://schemas.microsoft.com/office/powerpoint/2010/main" val="2597016078"/>
      </p:ext>
    </p:extLst>
  </p:cSld>
  <p:clrMapOvr>
    <a:masterClrMapping/>
  </p:clrMapOvr>
</p:sld>
</file>

<file path=ppt/theme/theme1.xml><?xml version="1.0" encoding="utf-8"?>
<a:theme xmlns:a="http://schemas.openxmlformats.org/drawingml/2006/main" name="Lát cắt">
  <a:themeElements>
    <a:clrScheme name="Lát cắ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Lát cắ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át cắ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1821</Words>
  <Application>Microsoft Office PowerPoint</Application>
  <PresentationFormat>Widescreen</PresentationFormat>
  <Paragraphs>150</Paragraphs>
  <Slides>35</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Arial</vt:lpstr>
      <vt:lpstr>Arial Black</vt:lpstr>
      <vt:lpstr>Calibri</vt:lpstr>
      <vt:lpstr>Century Gothic</vt:lpstr>
      <vt:lpstr>Segoe UI</vt:lpstr>
      <vt:lpstr>Segoe UI Black</vt:lpstr>
      <vt:lpstr>Segoe UI Semibold</vt:lpstr>
      <vt:lpstr>Segoe UI Semilight</vt:lpstr>
      <vt:lpstr>Tahoma</vt:lpstr>
      <vt:lpstr>Times New Roman</vt:lpstr>
      <vt:lpstr>Wingdings</vt:lpstr>
      <vt:lpstr>Wingdings 3</vt:lpstr>
      <vt:lpstr>Lát cắt</vt:lpstr>
      <vt:lpstr>PRESENTATION of</vt:lpstr>
      <vt:lpstr>PowerPoint Presentation</vt:lpstr>
      <vt:lpstr>PowerPoint Presentation</vt:lpstr>
      <vt:lpstr>Sơ lược tổng quan về lập trình hướng đối tượng(OOP)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2023-06-30T14:00:17Z</dcterms:created>
  <dcterms:modified xsi:type="dcterms:W3CDTF">2023-07-27T12:49:38Z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